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93" r:id="rId4"/>
    <p:sldId id="258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B4B74-E255-40EB-BA03-FAFB8AA538B8}" v="18" dt="2021-09-27T12:11:19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Ivančić" userId="ca07025b-d04b-4d7c-8bd6-4f6a73c0042f" providerId="ADAL" clId="{E6BB4B74-E255-40EB-BA03-FAFB8AA538B8}"/>
    <pc:docChg chg="modSld">
      <pc:chgData name="Gordana Ivančić" userId="ca07025b-d04b-4d7c-8bd6-4f6a73c0042f" providerId="ADAL" clId="{E6BB4B74-E255-40EB-BA03-FAFB8AA538B8}" dt="2021-09-27T12:11:19.601" v="17" actId="20577"/>
      <pc:docMkLst>
        <pc:docMk/>
      </pc:docMkLst>
      <pc:sldChg chg="modSp">
        <pc:chgData name="Gordana Ivančić" userId="ca07025b-d04b-4d7c-8bd6-4f6a73c0042f" providerId="ADAL" clId="{E6BB4B74-E255-40EB-BA03-FAFB8AA538B8}" dt="2021-09-27T12:10:41.388" v="3" actId="20577"/>
        <pc:sldMkLst>
          <pc:docMk/>
          <pc:sldMk cId="241390879" sldId="293"/>
        </pc:sldMkLst>
        <pc:spChg chg="mod">
          <ac:chgData name="Gordana Ivančić" userId="ca07025b-d04b-4d7c-8bd6-4f6a73c0042f" providerId="ADAL" clId="{E6BB4B74-E255-40EB-BA03-FAFB8AA538B8}" dt="2021-09-27T12:10:41.388" v="3" actId="20577"/>
          <ac:spMkLst>
            <pc:docMk/>
            <pc:sldMk cId="241390879" sldId="293"/>
            <ac:spMk id="3" creationId="{00000000-0000-0000-0000-000000000000}"/>
          </ac:spMkLst>
        </pc:spChg>
      </pc:sldChg>
      <pc:sldChg chg="modSp">
        <pc:chgData name="Gordana Ivančić" userId="ca07025b-d04b-4d7c-8bd6-4f6a73c0042f" providerId="ADAL" clId="{E6BB4B74-E255-40EB-BA03-FAFB8AA538B8}" dt="2021-09-27T12:11:19.601" v="17" actId="20577"/>
        <pc:sldMkLst>
          <pc:docMk/>
          <pc:sldMk cId="2339035890" sldId="294"/>
        </pc:sldMkLst>
        <pc:spChg chg="mod">
          <ac:chgData name="Gordana Ivančić" userId="ca07025b-d04b-4d7c-8bd6-4f6a73c0042f" providerId="ADAL" clId="{E6BB4B74-E255-40EB-BA03-FAFB8AA538B8}" dt="2021-09-27T12:11:19.601" v="17" actId="20577"/>
          <ac:spMkLst>
            <pc:docMk/>
            <pc:sldMk cId="2339035890" sldId="294"/>
            <ac:spMk id="3" creationId="{83215FA5-C488-4900-A3E3-AA1094D3B3EF}"/>
          </ac:spMkLst>
        </pc:spChg>
      </pc:sldChg>
    </pc:docChg>
  </pc:docChgLst>
  <pc:docChgLst>
    <pc:chgData name="Gordana Ivančić" userId="ca07025b-d04b-4d7c-8bd6-4f6a73c0042f" providerId="ADAL" clId="{0B17C3BE-7AB5-4517-990D-B27456CA46D4}"/>
    <pc:docChg chg="custSel modSld">
      <pc:chgData name="Gordana Ivančić" userId="ca07025b-d04b-4d7c-8bd6-4f6a73c0042f" providerId="ADAL" clId="{0B17C3BE-7AB5-4517-990D-B27456CA46D4}" dt="2021-09-27T12:12:28.799" v="3" actId="14100"/>
      <pc:docMkLst>
        <pc:docMk/>
      </pc:docMkLst>
      <pc:sldChg chg="addSp delSp modSp mod">
        <pc:chgData name="Gordana Ivančić" userId="ca07025b-d04b-4d7c-8bd6-4f6a73c0042f" providerId="ADAL" clId="{0B17C3BE-7AB5-4517-990D-B27456CA46D4}" dt="2021-09-27T12:12:28.799" v="3" actId="14100"/>
        <pc:sldMkLst>
          <pc:docMk/>
          <pc:sldMk cId="3750584452" sldId="297"/>
        </pc:sldMkLst>
        <pc:spChg chg="add mod">
          <ac:chgData name="Gordana Ivančić" userId="ca07025b-d04b-4d7c-8bd6-4f6a73c0042f" providerId="ADAL" clId="{0B17C3BE-7AB5-4517-990D-B27456CA46D4}" dt="2021-09-27T12:12:28.799" v="3" actId="14100"/>
          <ac:spMkLst>
            <pc:docMk/>
            <pc:sldMk cId="3750584452" sldId="297"/>
            <ac:spMk id="6" creationId="{F8212208-3952-4E78-8AD2-DB3F58489AF8}"/>
          </ac:spMkLst>
        </pc:spChg>
        <pc:picChg chg="del">
          <ac:chgData name="Gordana Ivančić" userId="ca07025b-d04b-4d7c-8bd6-4f6a73c0042f" providerId="ADAL" clId="{0B17C3BE-7AB5-4517-990D-B27456CA46D4}" dt="2021-09-27T12:12:24.470" v="0" actId="478"/>
          <ac:picMkLst>
            <pc:docMk/>
            <pc:sldMk cId="3750584452" sldId="297"/>
            <ac:picMk id="4" creationId="{CBDAE1DA-FCCB-4663-843F-8290AC46475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6102" y="276837"/>
            <a:ext cx="9144000" cy="959710"/>
          </a:xfrm>
        </p:spPr>
        <p:txBody>
          <a:bodyPr>
            <a:normAutofit fontScale="90000"/>
          </a:bodyPr>
          <a:lstStyle/>
          <a:p>
            <a:r>
              <a:rPr lang="hr-HR" dirty="0"/>
              <a:t>                  </a:t>
            </a:r>
            <a:br>
              <a:rPr lang="hr-HR" dirty="0"/>
            </a:br>
            <a:r>
              <a:rPr lang="hr-HR" dirty="0"/>
              <a:t>         Školski rad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5552" y="1932629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hr-HR" sz="4000" dirty="0"/>
              <a:t>          OPĆE I VLASTITE IMENICE</a:t>
            </a:r>
          </a:p>
          <a:p>
            <a:pPr algn="ctr"/>
            <a:r>
              <a:rPr lang="hr-HR" sz="4000" dirty="0"/>
              <a:t>- vježba</a:t>
            </a:r>
          </a:p>
        </p:txBody>
      </p:sp>
    </p:spTree>
    <p:extLst>
      <p:ext uri="{BB962C8B-B14F-4D97-AF65-F5344CB8AC3E}">
        <p14:creationId xmlns:p14="http://schemas.microsoft.com/office/powerpoint/2010/main" val="260877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PONOVIMO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Što su imenice?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IMENICE</a:t>
            </a:r>
            <a:r>
              <a:rPr lang="hr-HR" dirty="0"/>
              <a:t> su riječi kojima imenujemo </a:t>
            </a:r>
            <a:r>
              <a:rPr lang="hr-HR" dirty="0">
                <a:solidFill>
                  <a:srgbClr val="FF0000"/>
                </a:solidFill>
              </a:rPr>
              <a:t>SVE ŠTO NAS OKRUŽUJE.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Imenice mogu biti </a:t>
            </a:r>
            <a:r>
              <a:rPr lang="hr-HR" dirty="0">
                <a:solidFill>
                  <a:srgbClr val="FF0000"/>
                </a:solidFill>
              </a:rPr>
              <a:t>OPĆE i VLASTITE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One imaju jedninu i množinu.</a:t>
            </a:r>
          </a:p>
        </p:txBody>
      </p:sp>
    </p:spTree>
    <p:extLst>
      <p:ext uri="{BB962C8B-B14F-4D97-AF65-F5344CB8AC3E}">
        <p14:creationId xmlns:p14="http://schemas.microsoft.com/office/powerpoint/2010/main" val="24139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32B3-3013-41DF-858E-680A6FBC8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145" y="633973"/>
            <a:ext cx="9464487" cy="597666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Imenice koje imenuju sve što nas okružuje zovu se </a:t>
            </a:r>
            <a:r>
              <a:rPr lang="hr-HR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IMENICE </a:t>
            </a:r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pišu se </a:t>
            </a:r>
            <a:r>
              <a:rPr lang="hr-HR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malim</a:t>
            </a:r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početnim slovom.</a:t>
            </a:r>
          </a:p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tata, kuća, oblak,rijeka, stol, pas, dječak...</a:t>
            </a:r>
          </a:p>
          <a:p>
            <a:pPr marL="82296" indent="0">
              <a:buNone/>
            </a:pP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Imenice koje imenuju točno određeno biće, grad, rijeku… zovu se </a:t>
            </a:r>
            <a:r>
              <a:rPr lang="hr-HR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VLASTITE IMENICE </a:t>
            </a:r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pišu se </a:t>
            </a:r>
            <a:r>
              <a:rPr lang="hr-HR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velikim</a:t>
            </a:r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početnim slovom.</a:t>
            </a:r>
          </a:p>
          <a:p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Iva, Ana, Sava, Zadar, Čupko, Lika...</a:t>
            </a:r>
          </a:p>
          <a:p>
            <a:pPr marL="82296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526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9A29-3AED-46F2-8A2F-3A17C2C16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498" y="-79491"/>
            <a:ext cx="10043746" cy="993892"/>
          </a:xfrm>
        </p:spPr>
        <p:txBody>
          <a:bodyPr>
            <a:normAutofit/>
          </a:bodyPr>
          <a:lstStyle/>
          <a:p>
            <a:r>
              <a:rPr lang="hr-HR" sz="2400" dirty="0"/>
              <a:t>1. Imenice iz teksta razvrstaj na opće i vlastite.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15FA5-C488-4900-A3E3-AA1094D3B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98" y="914400"/>
            <a:ext cx="9877447" cy="575484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hr-HR" b="1" dirty="0"/>
              <a:t>Luka Ivić živi u Sukošanu. Njegova mama Anica je kuharica. </a:t>
            </a:r>
          </a:p>
          <a:p>
            <a:pPr marL="82296" indent="0">
              <a:buNone/>
            </a:pPr>
            <a:r>
              <a:rPr lang="hr-HR" b="1" dirty="0"/>
              <a:t>Ona radi u hotelu. Lukin tata je veterinar. </a:t>
            </a:r>
          </a:p>
          <a:p>
            <a:pPr marL="82296" indent="0">
              <a:buNone/>
            </a:pPr>
            <a:r>
              <a:rPr lang="hr-HR" b="1" dirty="0"/>
              <a:t>On voli svoj posao jer pomaže životinjama. </a:t>
            </a:r>
          </a:p>
          <a:p>
            <a:pPr marL="82296" indent="0">
              <a:buNone/>
            </a:pPr>
            <a:r>
              <a:rPr lang="hr-HR" b="1" dirty="0"/>
              <a:t>Pomaže manjim životinjama kao što su psi, mačke, zečići, zamorci</a:t>
            </a:r>
            <a:r>
              <a:rPr lang="hr-HR" b="1"/>
              <a:t>, hrčci...  </a:t>
            </a:r>
            <a:endParaRPr lang="hr-HR" b="1" dirty="0"/>
          </a:p>
          <a:p>
            <a:pPr marL="82296" indent="0">
              <a:buNone/>
            </a:pPr>
            <a:r>
              <a:rPr lang="hr-HR" b="1" dirty="0"/>
              <a:t>Lukina sestra Ivana je studentica. </a:t>
            </a:r>
          </a:p>
          <a:p>
            <a:pPr marL="82296" indent="0">
              <a:buNone/>
            </a:pPr>
            <a:r>
              <a:rPr lang="hr-HR" b="1" dirty="0"/>
              <a:t>Ona trenutno živi u Zagrebu i dolazi samo kad su praznici. </a:t>
            </a:r>
          </a:p>
          <a:p>
            <a:pPr marL="82296" indent="0">
              <a:buNone/>
            </a:pPr>
            <a:r>
              <a:rPr lang="hr-HR" b="1" dirty="0"/>
              <a:t>Lani je Luka dobio psa. Ime mu je Tomi. </a:t>
            </a:r>
          </a:p>
          <a:p>
            <a:pPr marL="82296" indent="0">
              <a:buNone/>
            </a:pPr>
            <a:r>
              <a:rPr lang="hr-HR" b="1" dirty="0"/>
              <a:t>Luka i Tomi često idu s djedom Markom na rijeku Zrmanju. </a:t>
            </a:r>
          </a:p>
          <a:p>
            <a:pPr marL="82296" indent="0">
              <a:buNone/>
            </a:pPr>
            <a:r>
              <a:rPr lang="hr-HR" b="1" dirty="0"/>
              <a:t>Tamo love ribu i šetaju livadama uz rijeku. Vole druženje i nove pustolovine.</a:t>
            </a:r>
          </a:p>
          <a:p>
            <a:pPr marL="82296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390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B37-B20F-4F51-8DEB-4159B3EB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2. Prepiši rečenice, a zatim opće imenice podcrtaj plavom, a vlastite crvenom bojom.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9B33-8D16-4052-9474-2F4B428BE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hr-HR" b="1" dirty="0"/>
              <a:t>Ema i Iva idu u treći razred.</a:t>
            </a:r>
          </a:p>
          <a:p>
            <a:pPr marL="82296" indent="0">
              <a:buNone/>
            </a:pPr>
            <a:r>
              <a:rPr lang="hr-HR" b="1" dirty="0"/>
              <a:t>Mama peče kruh.</a:t>
            </a:r>
          </a:p>
          <a:p>
            <a:pPr marL="82296" indent="0">
              <a:buNone/>
            </a:pPr>
            <a:r>
              <a:rPr lang="hr-HR" b="1" dirty="0"/>
              <a:t>Baka Marija plete vestu za Ninu.</a:t>
            </a:r>
          </a:p>
          <a:p>
            <a:pPr marL="82296" indent="0">
              <a:buNone/>
            </a:pPr>
            <a:r>
              <a:rPr lang="hr-HR" b="1" dirty="0"/>
              <a:t>Često šetamo s našim psom Oskarom uz rijeku Savu.</a:t>
            </a:r>
          </a:p>
          <a:p>
            <a:pPr marL="82296" indent="0">
              <a:buNone/>
            </a:pPr>
            <a:r>
              <a:rPr lang="hr-HR" b="1" dirty="0"/>
              <a:t>Tata ide u trgovinu kupiti jabuke, sol, tjesteninu i meso.</a:t>
            </a:r>
          </a:p>
          <a:p>
            <a:pPr marL="82296" indent="0">
              <a:buNone/>
            </a:pPr>
            <a:r>
              <a:rPr lang="hr-HR" b="1" dirty="0"/>
              <a:t>Volim slušati glazbu.</a:t>
            </a:r>
          </a:p>
          <a:p>
            <a:pPr marL="82296" indent="0">
              <a:buNone/>
            </a:pPr>
            <a:r>
              <a:rPr lang="hr-HR" b="1" dirty="0"/>
              <a:t>Sara svira violinu i glasovir.</a:t>
            </a:r>
          </a:p>
        </p:txBody>
      </p:sp>
    </p:spTree>
    <p:extLst>
      <p:ext uri="{BB962C8B-B14F-4D97-AF65-F5344CB8AC3E}">
        <p14:creationId xmlns:p14="http://schemas.microsoft.com/office/powerpoint/2010/main" val="95116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682C-70BF-49CD-8475-1B83F53F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784167"/>
          </a:xfrm>
        </p:spPr>
        <p:txBody>
          <a:bodyPr>
            <a:normAutofit/>
          </a:bodyPr>
          <a:lstStyle/>
          <a:p>
            <a:r>
              <a:rPr lang="hr-HR" sz="3200" dirty="0"/>
              <a:t>3. U svakom retku prekriži uljeza i objasni svoj izbor.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50CDE-EFB7-4ED1-9CD1-428481B6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mama, kuća,nos, Iva, lav</a:t>
            </a:r>
          </a:p>
          <a:p>
            <a:r>
              <a:rPr lang="hr-HR" b="1" dirty="0"/>
              <a:t>Valentina, Zadar, Zrmanja, rijeka</a:t>
            </a:r>
          </a:p>
          <a:p>
            <a:r>
              <a:rPr lang="hr-HR" b="1" dirty="0"/>
              <a:t>Ivan, Sara, Jure, ante, Pave</a:t>
            </a:r>
          </a:p>
          <a:p>
            <a:r>
              <a:rPr lang="hr-HR" b="1" dirty="0"/>
              <a:t>lutka, kocka, olovka, Maja, pčela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12208-3952-4E78-8AD2-DB3F58489AF8}"/>
              </a:ext>
            </a:extLst>
          </p:cNvPr>
          <p:cNvSpPr txBox="1"/>
          <p:nvPr/>
        </p:nvSpPr>
        <p:spPr>
          <a:xfrm>
            <a:off x="1226889" y="6211669"/>
            <a:ext cx="71117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7505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382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PowerPoint Presentation</vt:lpstr>
      <vt:lpstr>                            Školski rad</vt:lpstr>
      <vt:lpstr>PowerPoint Presentation</vt:lpstr>
      <vt:lpstr>PowerPoint Presentation</vt:lpstr>
      <vt:lpstr>1. Imenice iz teksta razvrstaj na opće i vlastite. </vt:lpstr>
      <vt:lpstr>2. Prepiši rečenice, a zatim opće imenice podcrtaj plavom, a vlastite crvenom bojom.</vt:lpstr>
      <vt:lpstr>3. U svakom retku prekriži uljeza i objasni svoj izbor.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2021-09-27T12:12:32Z</dcterms:modified>
</cp:coreProperties>
</file>