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57" r:id="rId3"/>
    <p:sldId id="260" r:id="rId4"/>
    <p:sldId id="288" r:id="rId5"/>
    <p:sldId id="290" r:id="rId6"/>
    <p:sldId id="264" r:id="rId7"/>
    <p:sldId id="261" r:id="rId8"/>
    <p:sldId id="262" r:id="rId9"/>
    <p:sldId id="291" r:id="rId10"/>
    <p:sldId id="292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5C35"/>
    <a:srgbClr val="EE2A38"/>
    <a:srgbClr val="04B0CB"/>
    <a:srgbClr val="6D2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643AB-7E2F-48F0-A2C4-BF8E8B7BC7AB}" v="1" dt="2021-09-27T12:15:38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ana Ivančić" userId="ca07025b-d04b-4d7c-8bd6-4f6a73c0042f" providerId="ADAL" clId="{159643AB-7E2F-48F0-A2C4-BF8E8B7BC7AB}"/>
    <pc:docChg chg="custSel modSld">
      <pc:chgData name="Gordana Ivančić" userId="ca07025b-d04b-4d7c-8bd6-4f6a73c0042f" providerId="ADAL" clId="{159643AB-7E2F-48F0-A2C4-BF8E8B7BC7AB}" dt="2021-09-27T12:16:27.133" v="80" actId="20577"/>
      <pc:docMkLst>
        <pc:docMk/>
      </pc:docMkLst>
      <pc:sldChg chg="modSp">
        <pc:chgData name="Gordana Ivančić" userId="ca07025b-d04b-4d7c-8bd6-4f6a73c0042f" providerId="ADAL" clId="{159643AB-7E2F-48F0-A2C4-BF8E8B7BC7AB}" dt="2021-09-27T12:15:38.859" v="0" actId="113"/>
        <pc:sldMkLst>
          <pc:docMk/>
          <pc:sldMk cId="3217004576" sldId="291"/>
        </pc:sldMkLst>
        <pc:spChg chg="mod">
          <ac:chgData name="Gordana Ivančić" userId="ca07025b-d04b-4d7c-8bd6-4f6a73c0042f" providerId="ADAL" clId="{159643AB-7E2F-48F0-A2C4-BF8E8B7BC7AB}" dt="2021-09-27T12:15:38.859" v="0" actId="113"/>
          <ac:spMkLst>
            <pc:docMk/>
            <pc:sldMk cId="3217004576" sldId="291"/>
            <ac:spMk id="3" creationId="{00000000-0000-0000-0000-000000000000}"/>
          </ac:spMkLst>
        </pc:spChg>
      </pc:sldChg>
      <pc:sldChg chg="addSp delSp modSp mod">
        <pc:chgData name="Gordana Ivančić" userId="ca07025b-d04b-4d7c-8bd6-4f6a73c0042f" providerId="ADAL" clId="{159643AB-7E2F-48F0-A2C4-BF8E8B7BC7AB}" dt="2021-09-27T12:16:27.133" v="80" actId="20577"/>
        <pc:sldMkLst>
          <pc:docMk/>
          <pc:sldMk cId="328274305" sldId="292"/>
        </pc:sldMkLst>
        <pc:spChg chg="mod">
          <ac:chgData name="Gordana Ivančić" userId="ca07025b-d04b-4d7c-8bd6-4f6a73c0042f" providerId="ADAL" clId="{159643AB-7E2F-48F0-A2C4-BF8E8B7BC7AB}" dt="2021-09-27T12:15:44.662" v="1" actId="113"/>
          <ac:spMkLst>
            <pc:docMk/>
            <pc:sldMk cId="328274305" sldId="292"/>
            <ac:spMk id="2" creationId="{AA4339FE-D7C6-4FA0-99B1-D5F37CFE629F}"/>
          </ac:spMkLst>
        </pc:spChg>
        <pc:spChg chg="add mod">
          <ac:chgData name="Gordana Ivančić" userId="ca07025b-d04b-4d7c-8bd6-4f6a73c0042f" providerId="ADAL" clId="{159643AB-7E2F-48F0-A2C4-BF8E8B7BC7AB}" dt="2021-09-27T12:16:27.133" v="80" actId="20577"/>
          <ac:spMkLst>
            <pc:docMk/>
            <pc:sldMk cId="328274305" sldId="292"/>
            <ac:spMk id="5" creationId="{D554B8A9-2412-4054-9D0B-FB48D1BC9BC0}"/>
          </ac:spMkLst>
        </pc:spChg>
        <pc:picChg chg="del">
          <ac:chgData name="Gordana Ivančić" userId="ca07025b-d04b-4d7c-8bd6-4f6a73c0042f" providerId="ADAL" clId="{159643AB-7E2F-48F0-A2C4-BF8E8B7BC7AB}" dt="2021-09-27T12:16:20.740" v="77" actId="478"/>
          <ac:picMkLst>
            <pc:docMk/>
            <pc:sldMk cId="328274305" sldId="292"/>
            <ac:picMk id="3" creationId="{C6A1BEBD-7DDF-46FA-A090-45848B117E8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89EAE-CE8A-47AB-B5F7-18663F0080B3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31984-E847-497D-BC01-5057D3BD9F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41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r-HR" sz="1200" b="1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Uvodni </a:t>
            </a:r>
            <a:r>
              <a:rPr lang="hr-HR" sz="1200" b="1" kern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slide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Ispričajte nešto o sebi i dosadašnjem radnom iskustvu.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Jeste li već sudjelovali u projektima razmjene znanja i iskustva s drugim učiteljima?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Zašto smatrate da je suradnja među učiteljima važna?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71271-464F-4B7C-AC70-015B4623A142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248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D6F34-AB63-4956-87F0-DB7BBEBE3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F77DD-7EC7-4CE4-B57C-DBF244443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A8DBA-05B9-4265-9E83-FF0AB0E5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453F2-5357-476D-8751-E2670415E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BBEE8-D2D5-42D2-8525-5F9E25153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239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9839-E6A6-460F-BF34-08BAB3A94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2893B-DEF7-4CC3-876E-B9CD3772D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5F71E-CA47-4A9E-AB20-8BAC27B0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13849-BC96-4BA3-96A5-C3DCF2DB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FFAFE-7B58-4E2E-B7C1-C22CA937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74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53CE19-9595-4F13-86E8-EB1C55139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94D6E-ADE4-4278-A833-8E5AAF493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07726-B30C-4349-AEBB-259FB8D1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93513-0C6F-40A9-BD95-C9581571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D464F-BC2E-4489-A310-48DA6B1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028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BF90-2EF2-4D29-A15C-D03523C8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02F0A-63E6-4F52-BA2A-BDC19EB5C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92B2A-72E2-421F-999B-C450D649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252FD-DBE2-4505-9FDE-674A1214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AF4DA-83F1-4659-AE81-DD9FA25F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841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6D60-A039-4F8D-92CC-B104149C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C57D7-E509-40AB-88B9-85F468879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8E310-6345-4C3A-B004-BEF3C9234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D5976-2CC2-4651-A440-7A86A618A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EA554-FBF9-435F-A5D5-2C8D2A79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90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C5DE2-5F7F-4670-A4DC-89F81A05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6EEF-40F0-44CE-AFE1-404C7E78E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98A5B-BFFA-44BB-A5A8-60FE20140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1B72-59BA-44EA-9789-AAFF0B657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FA5E2-339D-4060-B4BF-F55501F7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8E4FC-3D9D-4409-8EAD-DFFBDC9F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637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3C60B-4F95-493A-AF36-4D3A5237E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FE9E2-0152-434A-8501-1F695AD76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164A8-51B9-431F-B847-792C2C391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9346B-8553-46DB-9C0A-ADE051B56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DE573-8D40-44E1-961C-17E80BBBA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DC732-22BA-4F12-8A58-13913963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BA9085-FA39-4BA9-A128-22A781D8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7A6993-DF3A-45D6-91F5-1B2C921C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496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3DA7-E2BD-4688-B7CE-D0D2D6193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2AE32-1F99-44F6-AEC6-94ABF39C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4D612-9CC2-4146-BE72-EE74B5309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745C9-4FC1-4623-8708-DD3073F5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25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480974-9C5D-40D2-9466-A354598D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9FBFD5-C86A-4A97-806D-2F88A7AF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F4327-4EFD-444F-83DD-142A1DB0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04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B767-026A-4078-BABE-0122CFF4D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1E44A-E9BF-4F8B-BEBC-18D5A099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EC0FA-81CA-46B7-B62D-B6062CC5A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BC60B-F520-4061-9151-963F6D78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8BBC1-5CBF-46A2-914B-96414DDD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0EEF6-C793-4682-9B3A-0E1F8389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096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4B28-BD2B-4A4E-BA89-463CC223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A911F-2738-487C-9201-B7DD72F49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F1092-8174-4A35-9F88-C81A7744C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F8693-9F98-47E6-B49E-684A0784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53687-ABB5-4219-9059-6CFE669D9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AFDCB-03F0-435F-A05F-2F0D7493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032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AB97FA7-D637-4FD2-A45B-917F1D41E0E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88403" y="2888402"/>
            <a:ext cx="6857999" cy="108119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CDA921-BF1D-4072-8B1A-723D7503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054" y="365125"/>
            <a:ext cx="100437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9282D-3B01-428F-A5F7-CA634ABA3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0052" y="1825625"/>
            <a:ext cx="100437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A68E5-D570-42A0-86D8-ED3FEC649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A02C2-B8D9-4D7B-9D73-564C6D5FC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690D6-42CF-474D-B0F9-F3B780EB5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6139C2-FBCA-45FB-962D-4C18254A58F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231373" y="5731916"/>
            <a:ext cx="877900" cy="4450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8A32BC-ACFA-4F2D-9A3C-3C3A252BD6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58274" y="6356350"/>
            <a:ext cx="1150999" cy="29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8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stockphotos.biz/stockphoto/11446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chair-plastic-furniture-isolated-304188/" TargetMode="External"/><Relationship Id="rId7" Type="http://schemas.openxmlformats.org/officeDocument/2006/relationships/hyperlink" Target="http://www.publicdomainpictures.net/view-image.php?image=78007&amp;picture=small-house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38171671@N02/3510809815/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2891D6-45D1-49F5-8FA2-A651FDF306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02" y="526412"/>
            <a:ext cx="10421550" cy="623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29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4339FE-D7C6-4FA0-99B1-D5F37CFE6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469663"/>
            <a:ext cx="10515600" cy="4373217"/>
          </a:xfrm>
        </p:spPr>
        <p:txBody>
          <a:bodyPr/>
          <a:lstStyle/>
          <a:p>
            <a:r>
              <a:rPr lang="hr-HR" dirty="0"/>
              <a:t>DOMAĆA ZADAĆA, udžbenik, str. 40. i 41.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54B8A9-2412-4054-9D0B-FB48D1BC9BC0}"/>
              </a:ext>
            </a:extLst>
          </p:cNvPr>
          <p:cNvSpPr txBox="1"/>
          <p:nvPr/>
        </p:nvSpPr>
        <p:spPr>
          <a:xfrm>
            <a:off x="1277222" y="6388337"/>
            <a:ext cx="74438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/>
              <a:t>Osmislile: Josipa Masnić i Kristina Knežević, OŠ Bartula Kašića, Zadar</a:t>
            </a:r>
          </a:p>
        </p:txBody>
      </p:sp>
    </p:spTree>
    <p:extLst>
      <p:ext uri="{BB962C8B-B14F-4D97-AF65-F5344CB8AC3E}">
        <p14:creationId xmlns:p14="http://schemas.microsoft.com/office/powerpoint/2010/main" val="32827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67C14D-B8DA-417D-8C0D-8F6759FBA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262" y="1004532"/>
            <a:ext cx="10515600" cy="5152988"/>
          </a:xfrm>
        </p:spPr>
        <p:txBody>
          <a:bodyPr>
            <a:normAutofit fontScale="90000"/>
          </a:bodyPr>
          <a:lstStyle/>
          <a:p>
            <a:r>
              <a:rPr lang="hr-HR" dirty="0"/>
              <a:t>Do sada smo naučili što su </a:t>
            </a:r>
            <a:br>
              <a:rPr lang="hr-HR" dirty="0"/>
            </a:br>
            <a:r>
              <a:rPr lang="hr-HR" b="1" dirty="0">
                <a:solidFill>
                  <a:schemeClr val="accent1"/>
                </a:solidFill>
              </a:rPr>
              <a:t>OPĆE</a:t>
            </a:r>
            <a:r>
              <a:rPr lang="hr-HR" dirty="0"/>
              <a:t> I </a:t>
            </a:r>
            <a:r>
              <a:rPr lang="hr-HR" b="1" dirty="0">
                <a:solidFill>
                  <a:srgbClr val="FF0000"/>
                </a:solidFill>
              </a:rPr>
              <a:t>VLASTITE</a:t>
            </a:r>
            <a:r>
              <a:rPr lang="hr-HR" b="1" dirty="0"/>
              <a:t> </a:t>
            </a:r>
            <a:r>
              <a:rPr lang="hr-HR" dirty="0"/>
              <a:t>IMENICE.</a:t>
            </a:r>
            <a:br>
              <a:rPr lang="hr-HR" dirty="0"/>
            </a:br>
            <a:br>
              <a:rPr lang="hr-HR" dirty="0"/>
            </a:br>
            <a:r>
              <a:rPr lang="hr-HR" dirty="0">
                <a:solidFill>
                  <a:schemeClr val="accent1"/>
                </a:solidFill>
              </a:rPr>
              <a:t>OPĆE </a:t>
            </a:r>
            <a:r>
              <a:rPr lang="hr-HR" dirty="0">
                <a:solidFill>
                  <a:srgbClr val="FF0000"/>
                </a:solidFill>
              </a:rPr>
              <a:t>                                        VLASTITE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>
                <a:solidFill>
                  <a:schemeClr val="accent1"/>
                </a:solidFill>
              </a:rPr>
              <a:t>IMENICE</a:t>
            </a:r>
            <a:r>
              <a:rPr lang="hr-HR" dirty="0"/>
              <a:t>                                    </a:t>
            </a:r>
            <a:r>
              <a:rPr lang="hr-HR" dirty="0">
                <a:solidFill>
                  <a:srgbClr val="FF0000"/>
                </a:solidFill>
              </a:rPr>
              <a:t>IMENICE</a:t>
            </a:r>
            <a:br>
              <a:rPr lang="hr-HR" dirty="0"/>
            </a:br>
            <a:r>
              <a:rPr lang="hr-HR" dirty="0"/>
              <a:t>mama                                        Maja</a:t>
            </a:r>
            <a:br>
              <a:rPr lang="hr-HR" dirty="0"/>
            </a:br>
            <a:r>
              <a:rPr lang="hr-HR" dirty="0"/>
              <a:t>pas                                             Floki</a:t>
            </a:r>
            <a:br>
              <a:rPr lang="hr-HR" dirty="0"/>
            </a:br>
            <a:r>
              <a:rPr lang="hr-HR" dirty="0"/>
              <a:t>stol                                             Zadar</a:t>
            </a:r>
            <a:br>
              <a:rPr lang="hr-HR" dirty="0"/>
            </a:br>
            <a:r>
              <a:rPr lang="hr-HR" dirty="0"/>
              <a:t>kiša                                             Zagreb</a:t>
            </a:r>
            <a:br>
              <a:rPr lang="hr-HR" dirty="0"/>
            </a:br>
            <a:r>
              <a:rPr lang="hr-HR" dirty="0"/>
              <a:t>mačka…                                     Hrvatska…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993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29B349-52CA-40C7-A32A-BBDD563C4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931" y="272846"/>
            <a:ext cx="10515600" cy="5518840"/>
          </a:xfrm>
        </p:spPr>
        <p:txBody>
          <a:bodyPr>
            <a:normAutofit/>
          </a:bodyPr>
          <a:lstStyle/>
          <a:p>
            <a:r>
              <a:rPr lang="hr-HR" dirty="0"/>
              <a:t>ZAPAMTI</a:t>
            </a:r>
            <a:br>
              <a:rPr lang="hr-HR" b="1" dirty="0">
                <a:solidFill>
                  <a:srgbClr val="FF0000"/>
                </a:solidFill>
              </a:rPr>
            </a:br>
            <a:r>
              <a:rPr lang="hr-HR" b="1" dirty="0">
                <a:solidFill>
                  <a:srgbClr val="FF0000"/>
                </a:solidFill>
              </a:rPr>
              <a:t>VLASTITIM IMENICAMA IMENUJEMO SAMO JEDNO ODREĐENO BIĆE, GRAD, RIJEKU, ŽIVOTINJU - S</a:t>
            </a:r>
            <a:r>
              <a:rPr lang="hr-HR" b="1" dirty="0"/>
              <a:t>plit, </a:t>
            </a:r>
            <a:r>
              <a:rPr lang="hr-HR" b="1" dirty="0">
                <a:solidFill>
                  <a:srgbClr val="FF0000"/>
                </a:solidFill>
              </a:rPr>
              <a:t>Z</a:t>
            </a:r>
            <a:r>
              <a:rPr lang="hr-HR" b="1" dirty="0"/>
              <a:t>rmanja, </a:t>
            </a:r>
            <a:r>
              <a:rPr lang="hr-HR" b="1" dirty="0">
                <a:solidFill>
                  <a:srgbClr val="FF0000"/>
                </a:solidFill>
              </a:rPr>
              <a:t>M</a:t>
            </a:r>
            <a:r>
              <a:rPr lang="hr-HR" b="1" dirty="0"/>
              <a:t>arko, </a:t>
            </a:r>
            <a:r>
              <a:rPr lang="hr-HR" b="1" dirty="0">
                <a:solidFill>
                  <a:srgbClr val="FF0000"/>
                </a:solidFill>
              </a:rPr>
              <a:t>F</a:t>
            </a:r>
            <a:r>
              <a:rPr lang="hr-HR" b="1" dirty="0"/>
              <a:t>loki…</a:t>
            </a:r>
            <a:br>
              <a:rPr lang="hr-HR" b="1" dirty="0"/>
            </a:br>
            <a:br>
              <a:rPr lang="hr-HR" b="1" dirty="0"/>
            </a:br>
            <a:r>
              <a:rPr lang="hr-HR" b="1" dirty="0">
                <a:solidFill>
                  <a:schemeClr val="accent1"/>
                </a:solidFill>
              </a:rPr>
              <a:t>OPĆIM IMENICAMA IMENUJEMO BILO KOJE BIĆE, PREDMET, POJAVU, OSJEĆAJ -</a:t>
            </a:r>
            <a:r>
              <a:rPr lang="hr-HR" b="1" dirty="0"/>
              <a:t> dječak, baka, pas, mačka, grad, ljubav…</a:t>
            </a:r>
          </a:p>
        </p:txBody>
      </p:sp>
    </p:spTree>
    <p:extLst>
      <p:ext uri="{BB962C8B-B14F-4D97-AF65-F5344CB8AC3E}">
        <p14:creationId xmlns:p14="http://schemas.microsoft.com/office/powerpoint/2010/main" val="248231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64D1CA-E34F-414D-8DFD-F7F181219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951" y="194209"/>
            <a:ext cx="10515600" cy="6141692"/>
          </a:xfrm>
        </p:spPr>
        <p:txBody>
          <a:bodyPr>
            <a:normAutofit fontScale="90000"/>
          </a:bodyPr>
          <a:lstStyle/>
          <a:p>
            <a:br>
              <a:rPr lang="hr-HR" dirty="0"/>
            </a:br>
            <a:br>
              <a:rPr lang="hr-HR" dirty="0"/>
            </a:br>
            <a:r>
              <a:rPr lang="hr-HR" b="1" dirty="0"/>
              <a:t>Danas ćemo naučiti JEDNINU I MNOŽINU IMENICA</a:t>
            </a:r>
            <a:br>
              <a:rPr lang="hr-HR" b="1" dirty="0"/>
            </a:br>
            <a:r>
              <a:rPr lang="hr-HR" b="1" dirty="0">
                <a:solidFill>
                  <a:srgbClr val="FF0000"/>
                </a:solidFill>
              </a:rPr>
              <a:t>JEDNINA                                MNOŽINA                                                    </a:t>
            </a:r>
            <a:r>
              <a:rPr lang="hr-HR" b="1" dirty="0"/>
              <a:t>Imenuje </a:t>
            </a:r>
            <a:r>
              <a:rPr lang="hr-HR" b="1" dirty="0">
                <a:solidFill>
                  <a:schemeClr val="accent1"/>
                </a:solidFill>
              </a:rPr>
              <a:t>JEDNO</a:t>
            </a:r>
            <a:r>
              <a:rPr lang="hr-HR" b="1" dirty="0"/>
              <a:t> biće,          Imenuje </a:t>
            </a:r>
            <a:r>
              <a:rPr lang="hr-HR" b="1" dirty="0">
                <a:solidFill>
                  <a:srgbClr val="00B0F0"/>
                </a:solidFill>
              </a:rPr>
              <a:t>VIŠE</a:t>
            </a:r>
            <a:r>
              <a:rPr lang="hr-HR" b="1" dirty="0"/>
              <a:t> bića,                                                                             </a:t>
            </a:r>
            <a:br>
              <a:rPr lang="hr-HR" b="1" dirty="0"/>
            </a:br>
            <a:r>
              <a:rPr lang="hr-HR" b="1" dirty="0"/>
              <a:t>stvar, pojavu, osjećaj…        stvari, pojava, osjećaja…</a:t>
            </a:r>
            <a:br>
              <a:rPr lang="hr-HR" b="1" dirty="0"/>
            </a:br>
            <a:r>
              <a:rPr lang="hr-HR" b="1" dirty="0"/>
              <a:t>                                                       </a:t>
            </a:r>
            <a:br>
              <a:rPr lang="hr-HR" b="1" dirty="0"/>
            </a:br>
            <a:br>
              <a:rPr lang="hr-HR" b="1" dirty="0"/>
            </a:br>
            <a:br>
              <a:rPr lang="hr-HR" b="1" dirty="0"/>
            </a:br>
            <a:r>
              <a:rPr lang="hr-HR" b="1" dirty="0"/>
              <a:t>                                                               </a:t>
            </a:r>
            <a:br>
              <a:rPr lang="hr-HR" b="1" dirty="0"/>
            </a:br>
            <a:r>
              <a:rPr lang="hr-HR" b="1" dirty="0"/>
              <a:t>jedno jaje                                 više jaja - tri jaja</a:t>
            </a:r>
            <a:br>
              <a:rPr lang="hr-HR" b="1" dirty="0"/>
            </a:br>
            <a:br>
              <a:rPr lang="hr-HR" b="1" dirty="0"/>
            </a:br>
            <a:br>
              <a:rPr lang="hr-HR" dirty="0"/>
            </a:br>
            <a:endParaRPr lang="hr-HR" dirty="0"/>
          </a:p>
        </p:txBody>
      </p:sp>
      <p:pic>
        <p:nvPicPr>
          <p:cNvPr id="3" name="Slika 2" descr="Slika na kojoj se prikazuje objekt&#10;&#10;Opis je automatski generiran">
            <a:extLst>
              <a:ext uri="{FF2B5EF4-FFF2-40B4-BE49-F238E27FC236}">
                <a16:creationId xmlns:a16="http://schemas.microsoft.com/office/drawing/2014/main" id="{AF57EA76-A4AE-4FE4-94ED-B291EB7CA3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84728" y="3040032"/>
            <a:ext cx="910368" cy="1382209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D6146A58-B9D0-4B28-AF7C-7EA5E46DCF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7505" y="3040032"/>
            <a:ext cx="806335" cy="1412698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1CCDE844-FFFB-4AB4-83CD-DF9C2E9A3E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1659" y="3040032"/>
            <a:ext cx="773084" cy="1412698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93063E19-D51A-49DC-B875-48FF8830A6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0202" y="3040032"/>
            <a:ext cx="803507" cy="141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0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FB72CF-BDE2-4B23-82DB-C4B84E07E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                                       </a:t>
            </a:r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F3AE0D99-700F-4FEE-B043-FB19D212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054" y="1771172"/>
            <a:ext cx="10515600" cy="5699885"/>
          </a:xfrm>
        </p:spPr>
        <p:txBody>
          <a:bodyPr/>
          <a:lstStyle/>
          <a:p>
            <a:r>
              <a:rPr lang="hr-HR" sz="3200" dirty="0">
                <a:solidFill>
                  <a:srgbClr val="FF0000"/>
                </a:solidFill>
              </a:rPr>
              <a:t>JEDNINA </a:t>
            </a:r>
            <a:r>
              <a:rPr lang="hr-HR" sz="3200" dirty="0"/>
              <a:t>                                                             </a:t>
            </a:r>
            <a:r>
              <a:rPr lang="hr-HR" sz="3200" dirty="0">
                <a:solidFill>
                  <a:schemeClr val="accent1"/>
                </a:solidFill>
              </a:rPr>
              <a:t>MNOŽINA</a:t>
            </a:r>
          </a:p>
          <a:p>
            <a:r>
              <a:rPr lang="hr-HR" sz="3200" dirty="0">
                <a:solidFill>
                  <a:srgbClr val="FF0000"/>
                </a:solidFill>
              </a:rPr>
              <a:t>jedna</a:t>
            </a:r>
            <a:r>
              <a:rPr lang="hr-HR" sz="3200" dirty="0"/>
              <a:t> sjedalica                                                    </a:t>
            </a:r>
            <a:r>
              <a:rPr lang="hr-HR" sz="3200" dirty="0">
                <a:solidFill>
                  <a:schemeClr val="accent1"/>
                </a:solidFill>
              </a:rPr>
              <a:t>više </a:t>
            </a:r>
            <a:r>
              <a:rPr lang="hr-HR" sz="3200" dirty="0"/>
              <a:t>sjedalica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  <a:p>
            <a:endParaRPr lang="hr-HR" dirty="0"/>
          </a:p>
          <a:p>
            <a:r>
              <a:rPr lang="hr-HR" dirty="0">
                <a:solidFill>
                  <a:srgbClr val="FF0000"/>
                </a:solidFill>
              </a:rPr>
              <a:t>jedna</a:t>
            </a:r>
            <a:r>
              <a:rPr lang="hr-HR" dirty="0"/>
              <a:t> </a:t>
            </a:r>
            <a:r>
              <a:rPr lang="hr-HR" sz="3600" dirty="0"/>
              <a:t>kuća                                                          </a:t>
            </a:r>
            <a:r>
              <a:rPr lang="hr-HR" sz="3600" dirty="0">
                <a:solidFill>
                  <a:schemeClr val="accent1"/>
                </a:solidFill>
              </a:rPr>
              <a:t>više</a:t>
            </a:r>
            <a:r>
              <a:rPr lang="hr-HR" sz="3600" dirty="0"/>
              <a:t> kuća                                                </a:t>
            </a:r>
            <a:r>
              <a:rPr lang="hr-HR" sz="3600" dirty="0">
                <a:solidFill>
                  <a:schemeClr val="accent1"/>
                </a:solidFill>
              </a:rPr>
              <a:t> </a:t>
            </a:r>
            <a:endParaRPr lang="hr-HR" sz="3600" dirty="0"/>
          </a:p>
        </p:txBody>
      </p:sp>
      <p:pic>
        <p:nvPicPr>
          <p:cNvPr id="3" name="Slika 2" descr="Slika na kojoj se prikazuje namještaj, sjedište&#10;&#10;Opis je automatski generiran">
            <a:extLst>
              <a:ext uri="{FF2B5EF4-FFF2-40B4-BE49-F238E27FC236}">
                <a16:creationId xmlns:a16="http://schemas.microsoft.com/office/drawing/2014/main" id="{DA60E8F6-6660-4A05-AAFF-40C92981F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11119" y="2874352"/>
            <a:ext cx="806542" cy="514406"/>
          </a:xfrm>
          <a:prstGeom prst="rect">
            <a:avLst/>
          </a:prstGeom>
        </p:spPr>
      </p:pic>
      <p:pic>
        <p:nvPicPr>
          <p:cNvPr id="4" name="Slika 3" descr="Slika na kojoj se prikazuje namještaj, sjedište&#10;&#10;Opis je automatski generiran">
            <a:extLst>
              <a:ext uri="{FF2B5EF4-FFF2-40B4-BE49-F238E27FC236}">
                <a16:creationId xmlns:a16="http://schemas.microsoft.com/office/drawing/2014/main" id="{D6790ED5-CF16-4E15-825E-6302E5E97B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455206" y="2712023"/>
            <a:ext cx="516836" cy="717516"/>
          </a:xfrm>
          <a:prstGeom prst="rect">
            <a:avLst/>
          </a:prstGeom>
        </p:spPr>
      </p:pic>
      <p:pic>
        <p:nvPicPr>
          <p:cNvPr id="5" name="Slika 4" descr="Slika na kojoj se prikazuje namještaj, sjedište&#10;&#10;Opis je automatski generiran">
            <a:extLst>
              <a:ext uri="{FF2B5EF4-FFF2-40B4-BE49-F238E27FC236}">
                <a16:creationId xmlns:a16="http://schemas.microsoft.com/office/drawing/2014/main" id="{B62AEC51-1D56-4916-BD94-E1FFA5BB64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200279" y="2871685"/>
            <a:ext cx="667394" cy="514406"/>
          </a:xfrm>
          <a:prstGeom prst="rect">
            <a:avLst/>
          </a:prstGeom>
        </p:spPr>
      </p:pic>
      <p:pic>
        <p:nvPicPr>
          <p:cNvPr id="6" name="Slika 5" descr="Slika na kojoj se prikazuje namještaj, sjedište&#10;&#10;Opis je automatski generiran">
            <a:extLst>
              <a:ext uri="{FF2B5EF4-FFF2-40B4-BE49-F238E27FC236}">
                <a16:creationId xmlns:a16="http://schemas.microsoft.com/office/drawing/2014/main" id="{3929C9D5-89B4-45D6-BAC2-01324A6D49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95910" y="2932850"/>
            <a:ext cx="667394" cy="514406"/>
          </a:xfrm>
          <a:prstGeom prst="rect">
            <a:avLst/>
          </a:prstGeom>
        </p:spPr>
      </p:pic>
      <p:pic>
        <p:nvPicPr>
          <p:cNvPr id="7" name="Slika 6" descr="Slika na kojoj se prikazuje namještaj, sjedište&#10;&#10;Opis je automatski generiran">
            <a:extLst>
              <a:ext uri="{FF2B5EF4-FFF2-40B4-BE49-F238E27FC236}">
                <a16:creationId xmlns:a16="http://schemas.microsoft.com/office/drawing/2014/main" id="{BFB91C92-60EB-4B3C-B439-C50147B712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077845" y="2961468"/>
            <a:ext cx="667394" cy="514406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A2EDC2E9-E47B-41CC-B5A5-2B696EE188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1711119" y="4618925"/>
            <a:ext cx="778803" cy="759333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B2E95367-A6D1-429D-A05B-51B8A8FC1B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069474" y="4542186"/>
            <a:ext cx="778803" cy="759333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F7E8088D-1933-4442-8BE0-83DBD93116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940468" y="4530052"/>
            <a:ext cx="778803" cy="759333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6D7438DB-9EDB-4743-B848-809571073C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8705534" y="4570051"/>
            <a:ext cx="778803" cy="759333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A4149D13-7A94-4136-9D14-45A059FA69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484337" y="4562728"/>
            <a:ext cx="778803" cy="759333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1FBFCB95-17E7-48C7-8EF6-83CA996CAF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10355837" y="4580670"/>
            <a:ext cx="778803" cy="75933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A238B14-A0AB-4324-8BE3-19628631C477}"/>
              </a:ext>
            </a:extLst>
          </p:cNvPr>
          <p:cNvSpPr txBox="1"/>
          <p:nvPr/>
        </p:nvSpPr>
        <p:spPr>
          <a:xfrm>
            <a:off x="3116986" y="299388"/>
            <a:ext cx="62321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b="1" dirty="0"/>
              <a:t>Školski rad</a:t>
            </a:r>
            <a:br>
              <a:rPr lang="hr-HR" b="1" dirty="0"/>
            </a:br>
            <a:r>
              <a:rPr lang="hr-HR" sz="3600" b="1" dirty="0"/>
              <a:t>Jednina i množina imenica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49443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A24A6C-060D-47F1-9B28-04E866D31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4027" y="424076"/>
            <a:ext cx="10515600" cy="4962249"/>
          </a:xfrm>
        </p:spPr>
        <p:txBody>
          <a:bodyPr/>
          <a:lstStyle/>
          <a:p>
            <a:r>
              <a:rPr lang="hr-HR" dirty="0"/>
              <a:t>jedno stablo              više stabala</a:t>
            </a:r>
            <a:br>
              <a:rPr lang="hr-HR" dirty="0"/>
            </a:br>
            <a:br>
              <a:rPr lang="hr-HR" dirty="0"/>
            </a:br>
            <a:r>
              <a:rPr lang="hr-HR" dirty="0"/>
              <a:t>					</a:t>
            </a:r>
            <a:br>
              <a:rPr lang="hr-HR" dirty="0"/>
            </a:br>
            <a:endParaRPr lang="hr-HR" dirty="0"/>
          </a:p>
        </p:txBody>
      </p:sp>
      <p:pic>
        <p:nvPicPr>
          <p:cNvPr id="3" name="Slika 2" descr="Slika na kojoj se prikazuje isječak crteža&#10;&#10;Opis je automatski generiran">
            <a:extLst>
              <a:ext uri="{FF2B5EF4-FFF2-40B4-BE49-F238E27FC236}">
                <a16:creationId xmlns:a16="http://schemas.microsoft.com/office/drawing/2014/main" id="{A65E880B-B4C8-454C-9937-CA0ED2880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20753" y="2453924"/>
            <a:ext cx="1556003" cy="1251687"/>
          </a:xfrm>
          <a:prstGeom prst="rect">
            <a:avLst/>
          </a:prstGeom>
        </p:spPr>
      </p:pic>
      <p:pic>
        <p:nvPicPr>
          <p:cNvPr id="4" name="Slika 3" descr="Slika na kojoj se prikazuje isječak crteža&#10;&#10;Opis je automatski generiran">
            <a:extLst>
              <a:ext uri="{FF2B5EF4-FFF2-40B4-BE49-F238E27FC236}">
                <a16:creationId xmlns:a16="http://schemas.microsoft.com/office/drawing/2014/main" id="{44CF71EF-2FED-4481-930D-4A071C1CE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81451" y="2669668"/>
            <a:ext cx="2093819" cy="2053333"/>
          </a:xfrm>
          <a:prstGeom prst="rect">
            <a:avLst/>
          </a:prstGeom>
        </p:spPr>
      </p:pic>
      <p:pic>
        <p:nvPicPr>
          <p:cNvPr id="5" name="Slika 4" descr="Slika na kojoj se prikazuje isječak crteža&#10;&#10;Opis je automatski generiran">
            <a:extLst>
              <a:ext uri="{FF2B5EF4-FFF2-40B4-BE49-F238E27FC236}">
                <a16:creationId xmlns:a16="http://schemas.microsoft.com/office/drawing/2014/main" id="{5485FFDF-1621-401A-8013-A068FB29F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19405" y="2453924"/>
            <a:ext cx="1456671" cy="1251687"/>
          </a:xfrm>
          <a:prstGeom prst="rect">
            <a:avLst/>
          </a:prstGeom>
        </p:spPr>
      </p:pic>
      <p:pic>
        <p:nvPicPr>
          <p:cNvPr id="6" name="Slika 5" descr="Slika na kojoj se prikazuje isječak crteža&#10;&#10;Opis je automatski generiran">
            <a:extLst>
              <a:ext uri="{FF2B5EF4-FFF2-40B4-BE49-F238E27FC236}">
                <a16:creationId xmlns:a16="http://schemas.microsoft.com/office/drawing/2014/main" id="{A3B5742C-EDA0-49EA-84FC-877B00302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592133" y="2463199"/>
            <a:ext cx="1456671" cy="1233135"/>
          </a:xfrm>
          <a:prstGeom prst="rect">
            <a:avLst/>
          </a:prstGeom>
        </p:spPr>
      </p:pic>
      <p:pic>
        <p:nvPicPr>
          <p:cNvPr id="7" name="Slika 6" descr="Slika na kojoj se prikazuje isječak crteža&#10;&#10;Opis je automatski generiran">
            <a:extLst>
              <a:ext uri="{FF2B5EF4-FFF2-40B4-BE49-F238E27FC236}">
                <a16:creationId xmlns:a16="http://schemas.microsoft.com/office/drawing/2014/main" id="{8B4CA843-51F1-4CD4-B342-BB8FF70AA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88033" y="3889419"/>
            <a:ext cx="1319413" cy="1146219"/>
          </a:xfrm>
          <a:prstGeom prst="rect">
            <a:avLst/>
          </a:prstGeom>
        </p:spPr>
      </p:pic>
      <p:pic>
        <p:nvPicPr>
          <p:cNvPr id="8" name="Slika 7" descr="Slika na kojoj se prikazuje isječak crteža&#10;&#10;Opis je automatski generiran">
            <a:extLst>
              <a:ext uri="{FF2B5EF4-FFF2-40B4-BE49-F238E27FC236}">
                <a16:creationId xmlns:a16="http://schemas.microsoft.com/office/drawing/2014/main" id="{3D7587FA-83CB-4139-8197-66B4C341B0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43600" y="3889420"/>
            <a:ext cx="1510307" cy="114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18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72101E-9D2C-42C6-AA3B-54035004B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84" y="432237"/>
            <a:ext cx="10515600" cy="5664614"/>
          </a:xfrm>
        </p:spPr>
        <p:txBody>
          <a:bodyPr/>
          <a:lstStyle/>
          <a:p>
            <a:r>
              <a:rPr lang="hr-HR" b="1" u="sng" dirty="0"/>
              <a:t>NAUČI</a:t>
            </a:r>
            <a:br>
              <a:rPr lang="hr-HR" dirty="0"/>
            </a:br>
            <a:r>
              <a:rPr lang="hr-HR" b="1" dirty="0"/>
              <a:t>Imenice mogu biti u </a:t>
            </a:r>
            <a:r>
              <a:rPr lang="hr-HR" b="1" dirty="0">
                <a:solidFill>
                  <a:srgbClr val="FF0000"/>
                </a:solidFill>
              </a:rPr>
              <a:t>JEDNINI</a:t>
            </a:r>
            <a:r>
              <a:rPr lang="hr-HR" b="1" dirty="0"/>
              <a:t> i </a:t>
            </a:r>
            <a:r>
              <a:rPr lang="hr-HR" b="1" dirty="0">
                <a:solidFill>
                  <a:srgbClr val="FF0000"/>
                </a:solidFill>
              </a:rPr>
              <a:t>MNOŽINI.</a:t>
            </a:r>
            <a:br>
              <a:rPr lang="hr-HR" b="1" dirty="0"/>
            </a:br>
            <a:r>
              <a:rPr lang="hr-HR" b="1" dirty="0"/>
              <a:t>Neke imenice imaju samo množinu:</a:t>
            </a:r>
            <a:br>
              <a:rPr lang="hr-HR" b="1" dirty="0"/>
            </a:br>
            <a:r>
              <a:rPr lang="hr-HR" b="1" dirty="0"/>
              <a:t>npr. </a:t>
            </a:r>
            <a:r>
              <a:rPr lang="hr-HR" b="1" dirty="0">
                <a:solidFill>
                  <a:srgbClr val="0070C0"/>
                </a:solidFill>
              </a:rPr>
              <a:t>ljestve, vrata, hlače, jaslice, sanjke, usta, vrata…</a:t>
            </a:r>
            <a:br>
              <a:rPr lang="hr-HR" b="1" dirty="0">
                <a:solidFill>
                  <a:srgbClr val="0070C0"/>
                </a:solidFill>
              </a:rPr>
            </a:br>
            <a:endParaRPr lang="hr-H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44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3B9276-56B1-4A26-BAE2-8FB66F318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2508" y="663725"/>
            <a:ext cx="10515600" cy="4114109"/>
          </a:xfrm>
        </p:spPr>
        <p:txBody>
          <a:bodyPr/>
          <a:lstStyle/>
          <a:p>
            <a:r>
              <a:rPr lang="hr-HR" dirty="0"/>
              <a:t>Otvori udžbenik na str. 38. i 39.</a:t>
            </a:r>
            <a:br>
              <a:rPr lang="hr-HR" dirty="0"/>
            </a:br>
            <a:r>
              <a:rPr lang="hr-HR" dirty="0"/>
              <a:t>Promotrimo i pročitajmo zajedno.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2154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69" y="696136"/>
            <a:ext cx="10515600" cy="586672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r-HR" sz="3200" dirty="0"/>
              <a:t>Zadane imenice napiši u množini.</a:t>
            </a:r>
          </a:p>
          <a:p>
            <a:pPr marL="0" indent="0">
              <a:buNone/>
            </a:pPr>
            <a:r>
              <a:rPr lang="hr-HR" sz="3200" b="1" dirty="0"/>
              <a:t>kuća - _________</a:t>
            </a:r>
          </a:p>
          <a:p>
            <a:pPr marL="0" indent="0">
              <a:buNone/>
            </a:pPr>
            <a:r>
              <a:rPr lang="hr-HR" sz="3200" b="1" dirty="0"/>
              <a:t>suza - _________</a:t>
            </a:r>
          </a:p>
          <a:p>
            <a:pPr marL="0" indent="0">
              <a:buNone/>
            </a:pPr>
            <a:r>
              <a:rPr lang="hr-HR" sz="3200" b="1" dirty="0"/>
              <a:t>knjiga - ________</a:t>
            </a:r>
          </a:p>
          <a:p>
            <a:pPr marL="0" indent="0">
              <a:buNone/>
            </a:pPr>
            <a:r>
              <a:rPr lang="hr-HR" sz="3200" b="1" dirty="0"/>
              <a:t>oko - ________</a:t>
            </a:r>
          </a:p>
          <a:p>
            <a:pPr marL="0" indent="0">
              <a:buNone/>
            </a:pPr>
            <a:r>
              <a:rPr lang="hr-HR" sz="3200" b="1" dirty="0"/>
              <a:t>konj - _______</a:t>
            </a:r>
          </a:p>
          <a:p>
            <a:pPr marL="0" indent="0">
              <a:buNone/>
            </a:pPr>
            <a:r>
              <a:rPr lang="hr-HR" sz="3200" b="1" dirty="0"/>
              <a:t>čovjek - ______</a:t>
            </a:r>
          </a:p>
          <a:p>
            <a:pPr marL="0" indent="0">
              <a:buNone/>
            </a:pPr>
            <a:r>
              <a:rPr lang="hr-HR" sz="3200" b="1" dirty="0"/>
              <a:t>odijelo - _______</a:t>
            </a:r>
          </a:p>
        </p:txBody>
      </p:sp>
    </p:spTree>
    <p:extLst>
      <p:ext uri="{BB962C8B-B14F-4D97-AF65-F5344CB8AC3E}">
        <p14:creationId xmlns:p14="http://schemas.microsoft.com/office/powerpoint/2010/main" val="321700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308</Words>
  <Application>Microsoft Office PowerPoint</Application>
  <PresentationFormat>Widescreen</PresentationFormat>
  <Paragraphs>28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Office Theme</vt:lpstr>
      <vt:lpstr>PowerPoint Presentation</vt:lpstr>
      <vt:lpstr>Do sada smo naučili što su  OPĆE I VLASTITE IMENICE.  OPĆE                                         VLASTITE IMENICE                                    IMENICE mama                                        Maja pas                                             Floki stol                                             Zadar kiša                                             Zagreb mačka…                                     Hrvatska… </vt:lpstr>
      <vt:lpstr>ZAPAMTI VLASTITIM IMENICAMA IMENUJEMO SAMO JEDNO ODREĐENO BIĆE, GRAD, RIJEKU, ŽIVOTINJU - Split, Zrmanja, Marko, Floki…  OPĆIM IMENICAMA IMENUJEMO BILO KOJE BIĆE, PREDMET, POJAVU, OSJEĆAJ - dječak, baka, pas, mačka, grad, ljubav…</vt:lpstr>
      <vt:lpstr>  Danas ćemo naučiti JEDNINU I MNOŽINU IMENICA JEDNINA                                MNOŽINA                                                    Imenuje JEDNO biće,          Imenuje VIŠE bića,                                                                              stvar, pojavu, osjećaj…        stvari, pojava, osjećaja…                                                                                                                           jedno jaje                                 više jaja - tri jaja   </vt:lpstr>
      <vt:lpstr>                                                 </vt:lpstr>
      <vt:lpstr>jedno stablo              više stabala        </vt:lpstr>
      <vt:lpstr>NAUČI Imenice mogu biti u JEDNINI i MNOŽINI. Neke imenice imaju samo množinu: npr. ljestve, vrata, hlače, jaslice, sanjke, usta, vrata… </vt:lpstr>
      <vt:lpstr>Otvori udžbenik na str. 38. i 39. Promotrimo i pročitajmo zajedno. </vt:lpstr>
      <vt:lpstr>PowerPoint Presentation</vt:lpstr>
      <vt:lpstr>DOMAĆA ZADAĆA, udžbenik, str. 40. i 41.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Rutva Primorac</dc:creator>
  <cp:lastModifiedBy>Gordana Ivančić</cp:lastModifiedBy>
  <cp:revision>43</cp:revision>
  <dcterms:created xsi:type="dcterms:W3CDTF">2021-01-07T17:35:15Z</dcterms:created>
  <dcterms:modified xsi:type="dcterms:W3CDTF">2021-09-27T12:16:32Z</dcterms:modified>
</cp:coreProperties>
</file>