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87" r:id="rId3"/>
    <p:sldId id="279" r:id="rId4"/>
    <p:sldId id="265" r:id="rId5"/>
    <p:sldId id="260" r:id="rId6"/>
    <p:sldId id="266" r:id="rId7"/>
    <p:sldId id="267" r:id="rId8"/>
    <p:sldId id="282" r:id="rId9"/>
    <p:sldId id="283" r:id="rId10"/>
    <p:sldId id="261" r:id="rId11"/>
    <p:sldId id="268" r:id="rId12"/>
    <p:sldId id="275" r:id="rId13"/>
    <p:sldId id="269" r:id="rId14"/>
    <p:sldId id="280" r:id="rId15"/>
    <p:sldId id="284" r:id="rId16"/>
    <p:sldId id="273" r:id="rId17"/>
    <p:sldId id="271" r:id="rId18"/>
    <p:sldId id="276" r:id="rId19"/>
    <p:sldId id="285" r:id="rId20"/>
    <p:sldId id="286" r:id="rId21"/>
    <p:sldId id="281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5C35"/>
    <a:srgbClr val="EE2A38"/>
    <a:srgbClr val="04B0CB"/>
    <a:srgbClr val="6D2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67130E-E517-45C8-BA51-AE5C2C481FD0}" v="2" dt="2021-10-14T12:42:44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dana Ivančić" userId="ca07025b-d04b-4d7c-8bd6-4f6a73c0042f" providerId="ADAL" clId="{7767130E-E517-45C8-BA51-AE5C2C481FD0}"/>
    <pc:docChg chg="modSld">
      <pc:chgData name="Gordana Ivančić" userId="ca07025b-d04b-4d7c-8bd6-4f6a73c0042f" providerId="ADAL" clId="{7767130E-E517-45C8-BA51-AE5C2C481FD0}" dt="2021-10-14T12:42:44.745" v="1" actId="20577"/>
      <pc:docMkLst>
        <pc:docMk/>
      </pc:docMkLst>
      <pc:sldChg chg="modSp">
        <pc:chgData name="Gordana Ivančić" userId="ca07025b-d04b-4d7c-8bd6-4f6a73c0042f" providerId="ADAL" clId="{7767130E-E517-45C8-BA51-AE5C2C481FD0}" dt="2021-10-14T12:42:44.745" v="1" actId="20577"/>
        <pc:sldMkLst>
          <pc:docMk/>
          <pc:sldMk cId="0" sldId="271"/>
        </pc:sldMkLst>
        <pc:spChg chg="mod">
          <ac:chgData name="Gordana Ivančić" userId="ca07025b-d04b-4d7c-8bd6-4f6a73c0042f" providerId="ADAL" clId="{7767130E-E517-45C8-BA51-AE5C2C481FD0}" dt="2021-10-14T12:42:44.745" v="1" actId="20577"/>
          <ac:spMkLst>
            <pc:docMk/>
            <pc:sldMk cId="0" sldId="271"/>
            <ac:spMk id="3" creationId="{62C18F13-4AF7-4FBB-8DD1-7A1F389C5268}"/>
          </ac:spMkLst>
        </pc:spChg>
      </pc:sldChg>
      <pc:sldChg chg="modSp">
        <pc:chgData name="Gordana Ivančić" userId="ca07025b-d04b-4d7c-8bd6-4f6a73c0042f" providerId="ADAL" clId="{7767130E-E517-45C8-BA51-AE5C2C481FD0}" dt="2021-10-14T12:42:28.075" v="0" actId="6549"/>
        <pc:sldMkLst>
          <pc:docMk/>
          <pc:sldMk cId="0" sldId="280"/>
        </pc:sldMkLst>
        <pc:spChg chg="mod">
          <ac:chgData name="Gordana Ivančić" userId="ca07025b-d04b-4d7c-8bd6-4f6a73c0042f" providerId="ADAL" clId="{7767130E-E517-45C8-BA51-AE5C2C481FD0}" dt="2021-10-14T12:42:28.075" v="0" actId="6549"/>
          <ac:spMkLst>
            <pc:docMk/>
            <pc:sldMk cId="0" sldId="280"/>
            <ac:spMk id="3" creationId="{997DAE04-993B-496D-9D06-3BD883FFEB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89EAE-CE8A-47AB-B5F7-18663F0080B3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31984-E847-497D-BC01-5057D3BD9F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741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2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Uvodni </a:t>
            </a:r>
            <a:r>
              <a:rPr lang="hr-HR" sz="1200" b="1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Ispričajte nešto o sebi i dosadašnjem radnom iskustvu. 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Jeste li već sudjelovali u projektima razmjene znanja i iskustva s drugim učiteljima? 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Zašto smatrate da je suradnja među učiteljima važna?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71271-464F-4B7C-AC70-015B4623A142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248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6F34-AB63-4956-87F0-DB7BBEBE3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F77DD-7EC7-4CE4-B57C-DBF244443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A8DBA-05B9-4265-9E83-FF0AB0E55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53F2-5357-476D-8751-E2670415E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BBEE8-D2D5-42D2-8525-5F9E2515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23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9839-E6A6-460F-BF34-08BAB3A9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2893B-DEF7-4CC3-876E-B9CD3772D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5F71E-CA47-4A9E-AB20-8BAC27B0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13849-BC96-4BA3-96A5-C3DCF2DB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FFAFE-7B58-4E2E-B7C1-C22CA937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974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3CE19-9595-4F13-86E8-EB1C55139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94D6E-ADE4-4278-A833-8E5AAF493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07726-B30C-4349-AEBB-259FB8D1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93513-0C6F-40A9-BD95-C9581571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D464F-BC2E-4489-A310-48DA6B15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028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BF90-2EF2-4D29-A15C-D03523C8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02F0A-63E6-4F52-BA2A-BDC19EB5C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92B2A-72E2-421F-999B-C450D649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252FD-DBE2-4505-9FDE-674A121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AF4DA-83F1-4659-AE81-DD9FA25F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841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46D60-A039-4F8D-92CC-B104149C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C57D7-E509-40AB-88B9-85F468879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8E310-6345-4C3A-B004-BEF3C923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D5976-2CC2-4651-A440-7A86A618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A554-FBF9-435F-A5D5-2C8D2A79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90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5DE2-5F7F-4670-A4DC-89F81A05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26EEF-40F0-44CE-AFE1-404C7E78E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98A5B-BFFA-44BB-A5A8-60FE20140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B1B72-59BA-44EA-9789-AAFF0B65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FA5E2-339D-4060-B4BF-F55501F7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8E4FC-3D9D-4409-8EAD-DFFBDC9F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637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C60B-4F95-493A-AF36-4D3A5237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FE9E2-0152-434A-8501-1F695AD76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164A8-51B9-431F-B847-792C2C391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9346B-8553-46DB-9C0A-ADE051B56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DE573-8D40-44E1-961C-17E80BBBA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DC732-22BA-4F12-8A58-13913963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A9085-FA39-4BA9-A128-22A781D8F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A6993-DF3A-45D6-91F5-1B2C921C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96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3DA7-E2BD-4688-B7CE-D0D2D619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2AE32-1F99-44F6-AEC6-94ABF39C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4D612-9CC2-4146-BE72-EE74B5309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745C9-4FC1-4623-8708-DD3073F5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59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480974-9C5D-40D2-9466-A354598D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FBFD5-C86A-4A97-806D-2F88A7AF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F4327-4EFD-444F-83DD-142A1DB0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904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B767-026A-4078-BABE-0122CFF4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1E44A-E9BF-4F8B-BEBC-18D5A099E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EC0FA-81CA-46B7-B62D-B6062CC5A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BC60B-F520-4061-9151-963F6D78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8BBC1-5CBF-46A2-914B-96414DDD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0EEF6-C793-4682-9B3A-0E1F8389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096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4B28-BD2B-4A4E-BA89-463CC2239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A911F-2738-487C-9201-B7DD72F49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F1092-8174-4A35-9F88-C81A7744C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F8693-9F98-47E6-B49E-684A0784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53687-ABB5-4219-9059-6CFE669D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AFDCB-03F0-435F-A05F-2F0D7493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032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B97FA7-D637-4FD2-A45B-917F1D41E0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88403" y="2888402"/>
            <a:ext cx="6857999" cy="108119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DA921-BF1D-4072-8B1A-723D7503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054" y="365125"/>
            <a:ext cx="100437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9282D-3B01-428F-A5F7-CA634ABA3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052" y="1825625"/>
            <a:ext cx="100437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A68E5-D570-42A0-86D8-ED3FEC649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A02C2-B8D9-4D7B-9D73-564C6D5FC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690D6-42CF-474D-B0F9-F3B780EB5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139C2-FBCA-45FB-962D-4C18254A58F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31373" y="5731916"/>
            <a:ext cx="877900" cy="445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8A32BC-ACFA-4F2D-9A3C-3C3A252BD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8274" y="6356350"/>
            <a:ext cx="1150999" cy="2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2891D6-45D1-49F5-8FA2-A651FDF30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02" y="526412"/>
            <a:ext cx="10421550" cy="62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2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>
            <a:extLst>
              <a:ext uri="{FF2B5EF4-FFF2-40B4-BE49-F238E27FC236}">
                <a16:creationId xmlns:a16="http://schemas.microsoft.com/office/drawing/2014/main" id="{C543DA17-9679-466E-B92E-F98A1EF47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762000"/>
            <a:ext cx="6400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 algn="ctr">
              <a:spcBef>
                <a:spcPct val="20000"/>
              </a:spcBef>
              <a:buFont typeface="Tahoma" pitchFamily="34" charset="0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hlink"/>
              </a:buClr>
              <a:buSzPct val="120000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 algn="ctr">
              <a:spcBef>
                <a:spcPct val="20000"/>
              </a:spcBef>
              <a:buFont typeface="Tahoma" pitchFamily="34" charset="0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hr-HR" altLang="sr-Latn-RS" sz="4400"/>
              <a:t>NE OTAPA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7EEB1DB2-C933-471E-B9C4-37916FE4E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23622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>
                <a:latin typeface="Arial" panose="020B0604020202020204" pitchFamily="34" charset="0"/>
              </a:rPr>
              <a:t>drvo</a:t>
            </a:r>
          </a:p>
        </p:txBody>
      </p:sp>
      <p:grpSp>
        <p:nvGrpSpPr>
          <p:cNvPr id="15374" name="Group 14">
            <a:extLst>
              <a:ext uri="{FF2B5EF4-FFF2-40B4-BE49-F238E27FC236}">
                <a16:creationId xmlns:a16="http://schemas.microsoft.com/office/drawing/2014/main" id="{F339B0C5-7AA2-41D5-9732-ED454DA1E768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362200"/>
            <a:ext cx="2438400" cy="1905000"/>
            <a:chOff x="192" y="1488"/>
            <a:chExt cx="1536" cy="1200"/>
          </a:xfrm>
        </p:grpSpPr>
        <p:sp>
          <p:nvSpPr>
            <p:cNvPr id="11277" name="Text Box 5">
              <a:extLst>
                <a:ext uri="{FF2B5EF4-FFF2-40B4-BE49-F238E27FC236}">
                  <a16:creationId xmlns:a16="http://schemas.microsoft.com/office/drawing/2014/main" id="{B98500C0-7AEA-404C-B4DD-AF7DE930D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488"/>
              <a:ext cx="67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altLang="sr-Latn-RS" sz="2400">
                  <a:latin typeface="Arial" panose="020B0604020202020204" pitchFamily="34" charset="0"/>
                </a:rPr>
                <a:t>rižu</a:t>
              </a:r>
            </a:p>
          </p:txBody>
        </p:sp>
        <p:pic>
          <p:nvPicPr>
            <p:cNvPr id="11278" name="Picture 9" descr="MCj00846820000[1]">
              <a:extLst>
                <a:ext uri="{FF2B5EF4-FFF2-40B4-BE49-F238E27FC236}">
                  <a16:creationId xmlns:a16="http://schemas.microsoft.com/office/drawing/2014/main" id="{CA540A7B-9770-4560-8770-1613332AB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272" b="34247"/>
            <a:stretch>
              <a:fillRect/>
            </a:stretch>
          </p:blipFill>
          <p:spPr bwMode="auto">
            <a:xfrm>
              <a:off x="192" y="2064"/>
              <a:ext cx="153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5" name="Group 15">
            <a:extLst>
              <a:ext uri="{FF2B5EF4-FFF2-40B4-BE49-F238E27FC236}">
                <a16:creationId xmlns:a16="http://schemas.microsoft.com/office/drawing/2014/main" id="{487A29BE-76F1-4B53-985D-0A2FDB213B1A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438400"/>
            <a:ext cx="1524000" cy="2438400"/>
            <a:chOff x="1824" y="1536"/>
            <a:chExt cx="960" cy="1536"/>
          </a:xfrm>
        </p:grpSpPr>
        <p:sp>
          <p:nvSpPr>
            <p:cNvPr id="11275" name="Text Box 6">
              <a:extLst>
                <a:ext uri="{FF2B5EF4-FFF2-40B4-BE49-F238E27FC236}">
                  <a16:creationId xmlns:a16="http://schemas.microsoft.com/office/drawing/2014/main" id="{C285806B-E69B-407D-BD7A-C50E03200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1536"/>
              <a:ext cx="81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altLang="sr-Latn-RS" sz="2400">
                  <a:latin typeface="Arial" panose="020B0604020202020204" pitchFamily="34" charset="0"/>
                </a:rPr>
                <a:t>kamen</a:t>
              </a:r>
            </a:p>
          </p:txBody>
        </p:sp>
        <p:pic>
          <p:nvPicPr>
            <p:cNvPr id="11276" name="Picture 11" descr="MPj04073470000[1]">
              <a:extLst>
                <a:ext uri="{FF2B5EF4-FFF2-40B4-BE49-F238E27FC236}">
                  <a16:creationId xmlns:a16="http://schemas.microsoft.com/office/drawing/2014/main" id="{507D0774-1472-4E9C-A544-CB16A4B84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872"/>
              <a:ext cx="96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6" name="Group 16">
            <a:extLst>
              <a:ext uri="{FF2B5EF4-FFF2-40B4-BE49-F238E27FC236}">
                <a16:creationId xmlns:a16="http://schemas.microsoft.com/office/drawing/2014/main" id="{9C1162B2-153F-431A-8D7E-87349DC4803E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2362200"/>
            <a:ext cx="1487488" cy="2514600"/>
            <a:chOff x="3168" y="1488"/>
            <a:chExt cx="937" cy="1584"/>
          </a:xfrm>
        </p:grpSpPr>
        <p:sp>
          <p:nvSpPr>
            <p:cNvPr id="11273" name="Text Box 7">
              <a:extLst>
                <a:ext uri="{FF2B5EF4-FFF2-40B4-BE49-F238E27FC236}">
                  <a16:creationId xmlns:a16="http://schemas.microsoft.com/office/drawing/2014/main" id="{43F943C4-185C-4CC9-95AD-F70384D92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488"/>
              <a:ext cx="57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altLang="sr-Latn-RS" sz="2400">
                  <a:latin typeface="Arial" panose="020B0604020202020204" pitchFamily="34" charset="0"/>
                </a:rPr>
                <a:t>ulje</a:t>
              </a:r>
            </a:p>
          </p:txBody>
        </p:sp>
        <p:pic>
          <p:nvPicPr>
            <p:cNvPr id="11274" name="Picture 12" descr="MPj04327450000[1]">
              <a:extLst>
                <a:ext uri="{FF2B5EF4-FFF2-40B4-BE49-F238E27FC236}">
                  <a16:creationId xmlns:a16="http://schemas.microsoft.com/office/drawing/2014/main" id="{B114D882-B69C-4D3D-9DF6-471EE3C6F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824"/>
              <a:ext cx="937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73" name="Picture 13" descr="MPj04094800000[1]">
            <a:extLst>
              <a:ext uri="{FF2B5EF4-FFF2-40B4-BE49-F238E27FC236}">
                <a16:creationId xmlns:a16="http://schemas.microsoft.com/office/drawing/2014/main" id="{40897523-2904-4F84-BF30-7B8878D4E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2895600"/>
            <a:ext cx="1368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Text Box 17">
            <a:extLst>
              <a:ext uri="{FF2B5EF4-FFF2-40B4-BE49-F238E27FC236}">
                <a16:creationId xmlns:a16="http://schemas.microsoft.com/office/drawing/2014/main" id="{0B89A7BC-B239-4F8A-ADFA-FE773C620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562601"/>
            <a:ext cx="2286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>
                <a:latin typeface="Arial Unicode MS" pitchFamily="34" charset="-128"/>
              </a:rPr>
              <a:t>i mnogo  drugih tvari…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8" grpId="0" animBg="1"/>
      <p:bldP spid="153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C6F18B-7645-48F9-859A-2F0AF5323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053" y="365125"/>
            <a:ext cx="10468089" cy="1325563"/>
          </a:xfrm>
        </p:spPr>
        <p:txBody>
          <a:bodyPr/>
          <a:lstStyle/>
          <a:p>
            <a:pPr>
              <a:defRPr/>
            </a:pPr>
            <a:r>
              <a:rPr lang="hr-HR" b="1" dirty="0">
                <a:solidFill>
                  <a:srgbClr val="FF0000"/>
                </a:solidFill>
              </a:rPr>
              <a:t>4. pokus – Pretvaranje vode u led i leda u vodu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E2047F-0E74-4FEF-812E-F136D0A45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3600" dirty="0"/>
              <a:t>Ako u nepropusnu vrećicu uliješ malo vode i staviš je u zamrzivač što će se dogoditi?</a:t>
            </a:r>
          </a:p>
          <a:p>
            <a:pPr eaLnBrk="1" hangingPunct="1">
              <a:defRPr/>
            </a:pPr>
            <a:r>
              <a:rPr lang="hr-HR" sz="3600" dirty="0"/>
              <a:t>Voda u vrećici će se zalediti.</a:t>
            </a:r>
          </a:p>
          <a:p>
            <a:pPr eaLnBrk="1" hangingPunct="1">
              <a:defRPr/>
            </a:pPr>
            <a:r>
              <a:rPr lang="hr-HR" sz="3600" dirty="0">
                <a:solidFill>
                  <a:srgbClr val="FF0000"/>
                </a:solidFill>
              </a:rPr>
              <a:t>Voda se ledi pri temperaturi od 0 ℃ - LEDIŠTE VODE</a:t>
            </a:r>
          </a:p>
          <a:p>
            <a:pPr eaLnBrk="1" hangingPunct="1">
              <a:defRPr/>
            </a:pPr>
            <a:r>
              <a:rPr lang="hr-HR" sz="3600" dirty="0">
                <a:solidFill>
                  <a:srgbClr val="FF0000"/>
                </a:solidFill>
              </a:rPr>
              <a:t>Led – kruto stanje vode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451F7-3BA0-4DFF-825B-308BD31C5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743" y="4095637"/>
            <a:ext cx="3840813" cy="259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8D1D26-1504-44D9-9997-5269813F7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452" y="673100"/>
            <a:ext cx="10043747" cy="43513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600" dirty="0"/>
              <a:t>Ako stavimo led u ruku i držimo ga što će se dogoditi?</a:t>
            </a:r>
          </a:p>
          <a:p>
            <a:pPr eaLnBrk="1" hangingPunct="1">
              <a:defRPr/>
            </a:pPr>
            <a:r>
              <a:rPr lang="hr-HR" sz="3600" dirty="0"/>
              <a:t>Led se u ruci zagrijava, topi i prelazi u kapljice vode.</a:t>
            </a:r>
          </a:p>
          <a:p>
            <a:pPr marL="0" indent="0">
              <a:buNone/>
              <a:defRPr/>
            </a:pPr>
            <a:endParaRPr lang="hr-HR" sz="3600" dirty="0"/>
          </a:p>
          <a:p>
            <a:pPr marL="0" indent="0">
              <a:buNone/>
              <a:defRPr/>
            </a:pPr>
            <a:r>
              <a:rPr lang="hr-HR" sz="3600" dirty="0"/>
              <a:t>VODA iz </a:t>
            </a:r>
            <a:r>
              <a:rPr lang="hr-HR" sz="3600" dirty="0">
                <a:solidFill>
                  <a:srgbClr val="FF0000"/>
                </a:solidFill>
              </a:rPr>
              <a:t>KRUTOG</a:t>
            </a:r>
            <a:r>
              <a:rPr lang="hr-HR" sz="3600" dirty="0"/>
              <a:t> STANJA prelazi u </a:t>
            </a:r>
            <a:r>
              <a:rPr lang="hr-HR" sz="3600" dirty="0">
                <a:solidFill>
                  <a:srgbClr val="FF0000"/>
                </a:solidFill>
              </a:rPr>
              <a:t>TEKUĆE</a:t>
            </a:r>
            <a:r>
              <a:rPr lang="hr-HR" sz="3600" dirty="0"/>
              <a:t> STANJE.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15C9EB6-C411-473E-8C5F-6099FAE7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hr-HR" sz="4200" b="1" dirty="0">
                <a:solidFill>
                  <a:srgbClr val="FFFFFF"/>
                </a:solidFill>
              </a:rPr>
              <a:t>5. pokus Pretvaranje tekuće vode u vodenu paru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1A13C5-D581-4A9F-9642-CA334901F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882315"/>
            <a:ext cx="6096000" cy="529464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3200" dirty="0"/>
              <a:t>Ako zagrijemo lončić s vodom na kuhalu što će se dogoditi kada se voda jako zagrije?</a:t>
            </a:r>
          </a:p>
          <a:p>
            <a:pPr eaLnBrk="1" hangingPunct="1">
              <a:defRPr/>
            </a:pPr>
            <a:r>
              <a:rPr lang="hr-HR" sz="3200" dirty="0"/>
              <a:t>Zagrijana tekućina isparava i prelazi u vodenu paru, a vodena para se hlađenjem ponovno pretvara u tekuću vodu</a:t>
            </a:r>
          </a:p>
          <a:p>
            <a:pPr eaLnBrk="1" hangingPunct="1">
              <a:defRPr/>
            </a:pPr>
            <a:r>
              <a:rPr lang="hr-HR" sz="3200" dirty="0"/>
              <a:t>VODA iz TEKUĆEG STANJA prelazi u PLINOVITO STANJE zagrijavanjem i obrnuto.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7DAE04-993B-496D-9D06-3BD883FFE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57" y="1625124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r-HR" sz="3200" dirty="0"/>
              <a:t>Voda kuha pri 100 ℃ – </a:t>
            </a:r>
            <a:r>
              <a:rPr lang="hr-HR" sz="3200" dirty="0">
                <a:solidFill>
                  <a:srgbClr val="FF0000"/>
                </a:solidFill>
              </a:rPr>
              <a:t>VRELIŠTE VODE</a:t>
            </a:r>
          </a:p>
          <a:p>
            <a:pPr marL="0" indent="0">
              <a:buNone/>
              <a:defRPr/>
            </a:pPr>
            <a:r>
              <a:rPr lang="hr-HR" sz="3200" dirty="0"/>
              <a:t>Tada iz tekućeg stanja prelazi u plinovito.</a:t>
            </a:r>
          </a:p>
          <a:p>
            <a:pPr marL="0" indent="0">
              <a:buNone/>
              <a:defRPr/>
            </a:pPr>
            <a:r>
              <a:rPr lang="hr-HR" sz="3200" dirty="0"/>
              <a:t>Plinovito stanje vode je </a:t>
            </a:r>
            <a:r>
              <a:rPr lang="hr-HR" sz="3200" dirty="0">
                <a:solidFill>
                  <a:srgbClr val="FF0000"/>
                </a:solidFill>
              </a:rPr>
              <a:t>VODENA PARA.</a:t>
            </a:r>
          </a:p>
          <a:p>
            <a:pPr marL="0" indent="0">
              <a:buNone/>
              <a:defRPr/>
            </a:pPr>
            <a:endParaRPr lang="hr-HR" sz="2200" dirty="0"/>
          </a:p>
          <a:p>
            <a:pPr marL="0" indent="0">
              <a:buNone/>
              <a:defRPr/>
            </a:pPr>
            <a:endParaRPr lang="hr-HR" sz="2200" dirty="0"/>
          </a:p>
          <a:p>
            <a:pPr marL="0" indent="0">
              <a:buNone/>
              <a:defRPr/>
            </a:pPr>
            <a:endParaRPr lang="hr-HR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D5DA7-C4C6-4019-A7AF-0C2A5AE78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7" r="5786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D34FE2-508E-4EAE-A80D-F9FF0DEB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>
                <a:solidFill>
                  <a:srgbClr val="FF0000"/>
                </a:solidFill>
              </a:rPr>
              <a:t>TERMOMETAR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326F01-031C-4EC8-B46F-C5A9BE164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Temperaturu vode mjerimo TERMOMETROM. </a:t>
            </a:r>
          </a:p>
          <a:p>
            <a:pPr marL="0" indent="0">
              <a:buNone/>
              <a:defRPr/>
            </a:pPr>
            <a:r>
              <a:rPr lang="hr-HR" dirty="0"/>
              <a:t>   To je cijev napunjena živom ili alkoholom.</a:t>
            </a:r>
          </a:p>
          <a:p>
            <a:pPr>
              <a:defRPr/>
            </a:pPr>
            <a:r>
              <a:rPr lang="hr-HR" dirty="0"/>
              <a:t>Jedinica za mjerenje temperature zove se </a:t>
            </a:r>
            <a:r>
              <a:rPr lang="hr-HR" dirty="0">
                <a:solidFill>
                  <a:srgbClr val="FF0000"/>
                </a:solidFill>
              </a:rPr>
              <a:t>CELZIJEV STUPANJ </a:t>
            </a:r>
            <a:r>
              <a:rPr lang="hr-HR" dirty="0"/>
              <a:t>(⁰ C).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B3B8AACB-54EC-4AC4-9A0F-120692008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276" y="3696810"/>
            <a:ext cx="4038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C18B5688-7FA0-4F34-8C75-4A245E78E0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417250"/>
            <a:ext cx="7620000" cy="560255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BFF60C-7860-4D21-BAE1-CC62BD3C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92100"/>
            <a:ext cx="8229600" cy="1079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dirty="0"/>
              <a:t>Voda – stanja vode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C18F13-4AF7-4FBB-8DD1-7A1F389C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140" y="1371600"/>
            <a:ext cx="9987378" cy="5181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r-HR" sz="3200" dirty="0">
                <a:solidFill>
                  <a:srgbClr val="FF0000"/>
                </a:solidFill>
              </a:rPr>
              <a:t>Pokus</a:t>
            </a:r>
            <a:r>
              <a:rPr lang="hr-HR" sz="3200" dirty="0"/>
              <a:t> je namjerno izazivanje neke pojave radi njenog proučavanja.</a:t>
            </a:r>
          </a:p>
          <a:p>
            <a:pPr marL="0" indent="0">
              <a:buNone/>
              <a:defRPr/>
            </a:pPr>
            <a:r>
              <a:rPr lang="hr-HR" sz="3200" b="1" dirty="0">
                <a:solidFill>
                  <a:srgbClr val="FF0000"/>
                </a:solidFill>
              </a:rPr>
              <a:t>SVOJSTVA VODE</a:t>
            </a:r>
            <a:endParaRPr lang="hr-HR" sz="3200" dirty="0"/>
          </a:p>
          <a:p>
            <a:pPr marL="0" indent="0">
              <a:buNone/>
              <a:defRPr/>
            </a:pPr>
            <a:r>
              <a:rPr lang="hr-HR" sz="3200" dirty="0"/>
              <a:t>- Voda je tekućina bez boje, okusa i mirisa.</a:t>
            </a:r>
          </a:p>
          <a:p>
            <a:pPr marL="0" indent="0">
              <a:buNone/>
              <a:defRPr/>
            </a:pPr>
            <a:r>
              <a:rPr lang="pl-PL" sz="3200" dirty="0"/>
              <a:t>- Voda nema stalni oblik. Poprima oblik posude u kojoj se nalazi.</a:t>
            </a:r>
          </a:p>
          <a:p>
            <a:pPr marL="0" indent="0">
              <a:buNone/>
              <a:defRPr/>
            </a:pPr>
            <a:r>
              <a:rPr lang="pl-PL" sz="3200" dirty="0"/>
              <a:t>- Voda otapa neke tvari kao što su sol, šećer, sapun, brašno, papir...</a:t>
            </a:r>
          </a:p>
          <a:p>
            <a:pPr marL="0" indent="0">
              <a:buNone/>
              <a:defRPr/>
            </a:pPr>
            <a:r>
              <a:rPr lang="pl-PL" sz="3200" dirty="0"/>
              <a:t>- Voda ne otapa drvo, metale, rižu... Ulje pliva na vodi jer je lakše od vode.</a:t>
            </a:r>
          </a:p>
          <a:p>
            <a:pPr marL="0" indent="0">
              <a:buNone/>
              <a:defRPr/>
            </a:pPr>
            <a:endParaRPr lang="pl-PL" dirty="0"/>
          </a:p>
          <a:p>
            <a:pPr marL="0" indent="0">
              <a:buNone/>
              <a:defRPr/>
            </a:pPr>
            <a:endParaRPr lang="hr-HR" dirty="0"/>
          </a:p>
          <a:p>
            <a:pPr marL="0" indent="0">
              <a:buNone/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4D555A-74D9-4B42-8AE5-3AB39A5F1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991" y="858915"/>
            <a:ext cx="10092431" cy="6400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b="1" dirty="0">
                <a:solidFill>
                  <a:srgbClr val="FF0000"/>
                </a:solidFill>
              </a:rPr>
              <a:t>STANJA VODE</a:t>
            </a:r>
            <a:endParaRPr lang="pl-PL" dirty="0"/>
          </a:p>
          <a:p>
            <a:pPr marL="0" indent="0">
              <a:buNone/>
              <a:defRPr/>
            </a:pPr>
            <a:r>
              <a:rPr lang="pl-PL" dirty="0"/>
              <a:t> - tekuće (voda)</a:t>
            </a:r>
          </a:p>
          <a:p>
            <a:pPr marL="0" indent="0">
              <a:buNone/>
              <a:defRPr/>
            </a:pPr>
            <a:r>
              <a:rPr lang="pl-PL" dirty="0"/>
              <a:t> - vodena para (plinovito) </a:t>
            </a:r>
          </a:p>
          <a:p>
            <a:pPr marL="0" indent="0">
              <a:buNone/>
              <a:defRPr/>
            </a:pPr>
            <a:r>
              <a:rPr lang="pl-PL" dirty="0"/>
              <a:t> - led (kruto)</a:t>
            </a:r>
          </a:p>
          <a:p>
            <a:pPr marL="0" indent="0">
              <a:buNone/>
              <a:defRPr/>
            </a:pPr>
            <a:r>
              <a:rPr lang="hr-HR" dirty="0"/>
              <a:t>Voda se ledi pri temperaturi od 0℃ - </a:t>
            </a:r>
            <a:r>
              <a:rPr lang="hr-HR" dirty="0">
                <a:solidFill>
                  <a:srgbClr val="FF0000"/>
                </a:solidFill>
              </a:rPr>
              <a:t>KRUTO STANJE</a:t>
            </a:r>
          </a:p>
          <a:p>
            <a:pPr marL="0" indent="0">
              <a:buNone/>
              <a:defRPr/>
            </a:pPr>
            <a:r>
              <a:rPr lang="hr-HR" dirty="0">
                <a:solidFill>
                  <a:srgbClr val="FF0000"/>
                </a:solidFill>
              </a:rPr>
              <a:t>0 ℃ - LEDIŠTE VODE</a:t>
            </a:r>
          </a:p>
          <a:p>
            <a:pPr marL="0" indent="0">
              <a:buNone/>
              <a:defRPr/>
            </a:pPr>
            <a:endParaRPr lang="hr-HR" dirty="0"/>
          </a:p>
          <a:p>
            <a:pPr marL="0" indent="0">
              <a:buNone/>
              <a:defRPr/>
            </a:pPr>
            <a:r>
              <a:rPr lang="hr-HR" dirty="0"/>
              <a:t>Zagrijavanjem voda prelazi u vodenu paru – </a:t>
            </a:r>
            <a:r>
              <a:rPr lang="hr-HR" dirty="0">
                <a:solidFill>
                  <a:srgbClr val="FF0000"/>
                </a:solidFill>
              </a:rPr>
              <a:t>PLINOVITO STANJE</a:t>
            </a:r>
          </a:p>
          <a:p>
            <a:pPr marL="0" indent="0">
              <a:buNone/>
              <a:defRPr/>
            </a:pPr>
            <a:r>
              <a:rPr lang="hr-HR" dirty="0">
                <a:solidFill>
                  <a:srgbClr val="FF0000"/>
                </a:solidFill>
              </a:rPr>
              <a:t>100 ℃ - VRELIŠTE VODE</a:t>
            </a:r>
          </a:p>
          <a:p>
            <a:pPr marL="0" indent="0">
              <a:buNone/>
              <a:defRPr/>
            </a:pPr>
            <a:r>
              <a:rPr lang="hr-HR" dirty="0"/>
              <a:t>Hlađenjem vodena para prelazi u </a:t>
            </a:r>
            <a:r>
              <a:rPr lang="hr-HR" dirty="0">
                <a:solidFill>
                  <a:srgbClr val="FF0000"/>
                </a:solidFill>
              </a:rPr>
              <a:t>TEKUĆE STANJE</a:t>
            </a:r>
            <a:r>
              <a:rPr lang="hr-HR" dirty="0"/>
              <a:t>.</a:t>
            </a:r>
          </a:p>
          <a:p>
            <a:pPr marL="0" indent="0">
              <a:buNone/>
              <a:defRPr/>
            </a:pPr>
            <a:endParaRPr lang="pl-PL" dirty="0"/>
          </a:p>
          <a:p>
            <a:pPr marL="0" indent="0">
              <a:buNone/>
              <a:defRPr/>
            </a:pPr>
            <a:r>
              <a:rPr lang="hr-HR" dirty="0"/>
              <a:t> </a:t>
            </a:r>
          </a:p>
          <a:p>
            <a:pPr marL="0" indent="0">
              <a:buNone/>
              <a:defRPr/>
            </a:pPr>
            <a:endParaRPr lang="hr-HR" dirty="0"/>
          </a:p>
          <a:p>
            <a:pPr marL="0" indent="0">
              <a:buNone/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8C3C7C-C8FA-4342-9DB9-E143DE57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457200"/>
            <a:ext cx="8229600" cy="5562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r-HR" dirty="0"/>
              <a:t>Temperaturu vode mjerimo </a:t>
            </a:r>
            <a:r>
              <a:rPr lang="hr-HR" dirty="0">
                <a:solidFill>
                  <a:srgbClr val="FF0000"/>
                </a:solidFill>
              </a:rPr>
              <a:t>TERMOMETROM</a:t>
            </a:r>
            <a:r>
              <a:rPr lang="hr-HR" dirty="0"/>
              <a:t>.</a:t>
            </a:r>
          </a:p>
          <a:p>
            <a:pPr marL="0" indent="0">
              <a:buNone/>
              <a:defRPr/>
            </a:pPr>
            <a:r>
              <a:rPr lang="hr-HR" dirty="0"/>
              <a:t>Jedinica za mjerenje temperature zove se </a:t>
            </a:r>
            <a:r>
              <a:rPr lang="hr-HR" dirty="0">
                <a:solidFill>
                  <a:srgbClr val="FF0000"/>
                </a:solidFill>
              </a:rPr>
              <a:t>CELZIJEV STUPANJ (⁰ C).</a:t>
            </a:r>
          </a:p>
          <a:p>
            <a:pPr marL="0" indent="0">
              <a:buNone/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787D417-C80F-41E6-A9C8-945AE539C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4257" y="2068037"/>
            <a:ext cx="4899039" cy="206079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sz="4800" dirty="0" err="1">
                <a:solidFill>
                  <a:schemeClr val="tx1"/>
                </a:solidFill>
              </a:rPr>
              <a:t>Voda</a:t>
            </a:r>
            <a:r>
              <a:rPr lang="en-US" sz="4800" dirty="0">
                <a:solidFill>
                  <a:schemeClr val="tx1"/>
                </a:solidFill>
              </a:rPr>
              <a:t>  - </a:t>
            </a:r>
            <a:r>
              <a:rPr lang="en-US" sz="4800" dirty="0" err="1">
                <a:solidFill>
                  <a:schemeClr val="tx1"/>
                </a:solidFill>
              </a:rPr>
              <a:t>stanja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vode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A2C13-5F05-499E-AFF1-6E2CE82E6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" r="2" b="2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78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B36ABD-EB5A-4B8A-AD2C-491E0797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Ponovimo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ECB9FA-D84C-4808-A84A-357FB509E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Navedi stanja vode.</a:t>
            </a:r>
          </a:p>
          <a:p>
            <a:pPr eaLnBrk="1" hangingPunct="1">
              <a:defRPr/>
            </a:pPr>
            <a:r>
              <a:rPr lang="hr-HR" dirty="0"/>
              <a:t>Navedi svojstva vode.</a:t>
            </a:r>
          </a:p>
          <a:p>
            <a:pPr eaLnBrk="1" hangingPunct="1">
              <a:defRPr/>
            </a:pPr>
            <a:r>
              <a:rPr lang="hr-HR" dirty="0"/>
              <a:t>Ima li voda stalan oblik?</a:t>
            </a:r>
          </a:p>
          <a:p>
            <a:pPr eaLnBrk="1" hangingPunct="1">
              <a:defRPr/>
            </a:pPr>
            <a:r>
              <a:rPr lang="hr-HR" dirty="0"/>
              <a:t>Hoće li lokva vode, nastala nakon kiše, brže ispariti zimi ili ljeti? Zašto?</a:t>
            </a:r>
          </a:p>
          <a:p>
            <a:pPr eaLnBrk="1" hangingPunct="1">
              <a:defRPr/>
            </a:pPr>
            <a:r>
              <a:rPr lang="hr-HR" dirty="0"/>
              <a:t>Zašto se snijeg i led u proljeće tope?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E79838-042B-4FEE-8D54-3B0291A5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Domaća zadaća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651E67-8568-4F08-86F3-7351772FE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hr-HR" dirty="0"/>
              <a:t>Udžbenik, str. </a:t>
            </a:r>
            <a:r>
              <a:rPr lang="hr-HR"/>
              <a:t>29 </a:t>
            </a:r>
            <a:r>
              <a:rPr lang="hr-HR" dirty="0"/>
              <a:t>i 30.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46B02-7D3B-47B1-9C0B-1C34B5235C48}"/>
              </a:ext>
            </a:extLst>
          </p:cNvPr>
          <p:cNvSpPr txBox="1"/>
          <p:nvPr/>
        </p:nvSpPr>
        <p:spPr>
          <a:xfrm>
            <a:off x="1502544" y="6064318"/>
            <a:ext cx="7898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Osmislile: Josipa Masnić i Kristina Knežević, OŠ Bartula Kašića, Zadar</a:t>
            </a:r>
            <a:endParaRPr lang="hr-H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DA68F8-9ACA-431E-B40E-8BC142DF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92100"/>
            <a:ext cx="8229600" cy="469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/>
              <a:t>Što je pokus?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5B8515-9866-468E-88F9-801AF3292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1219200"/>
            <a:ext cx="9744075" cy="5638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r-HR" sz="3200" dirty="0">
                <a:solidFill>
                  <a:srgbClr val="FF0000"/>
                </a:solidFill>
              </a:rPr>
              <a:t>Pokus</a:t>
            </a:r>
            <a:r>
              <a:rPr lang="hr-HR" sz="3200" dirty="0"/>
              <a:t> je namjerno izazivanje neke pojave radi njenog proučavanja.</a:t>
            </a:r>
          </a:p>
          <a:p>
            <a:pPr marL="0" indent="0">
              <a:buNone/>
              <a:defRPr/>
            </a:pPr>
            <a:r>
              <a:rPr lang="hr-HR" sz="3200" dirty="0">
                <a:solidFill>
                  <a:srgbClr val="FF0000"/>
                </a:solidFill>
              </a:rPr>
              <a:t>Prije pokusa: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hr-HR" sz="3200" dirty="0"/>
              <a:t>određujemo što ćemo istražiti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hr-HR" sz="3200" dirty="0"/>
              <a:t>pretpostavimo što bi se moglo dogoditi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hr-HR" sz="3200" dirty="0"/>
              <a:t>pripremimo pribor za rad</a:t>
            </a:r>
          </a:p>
          <a:p>
            <a:pPr marL="0" indent="0">
              <a:buNone/>
              <a:defRPr/>
            </a:pPr>
            <a:r>
              <a:rPr lang="hr-HR" sz="3200" dirty="0">
                <a:solidFill>
                  <a:srgbClr val="FF0000"/>
                </a:solidFill>
              </a:rPr>
              <a:t>Izvodimo pokus </a:t>
            </a:r>
            <a:r>
              <a:rPr lang="hr-HR" sz="3200" dirty="0"/>
              <a:t>oprezno sami ili uz pomoć odrasle osobe (npr. ako se radi o vrućoj vodi) i </a:t>
            </a:r>
            <a:r>
              <a:rPr lang="hr-HR" sz="3200" dirty="0">
                <a:solidFill>
                  <a:srgbClr val="FF0000"/>
                </a:solidFill>
              </a:rPr>
              <a:t>zapisujemo opažanja</a:t>
            </a:r>
            <a:r>
              <a:rPr lang="hr-HR" sz="3200" dirty="0"/>
              <a:t>.</a:t>
            </a:r>
          </a:p>
          <a:p>
            <a:pPr marL="0" indent="0">
              <a:buNone/>
              <a:defRPr/>
            </a:pPr>
            <a:r>
              <a:rPr lang="hr-HR" sz="3200" dirty="0">
                <a:solidFill>
                  <a:srgbClr val="FF0000"/>
                </a:solidFill>
              </a:rPr>
              <a:t>Nakon pokusa</a:t>
            </a:r>
            <a:r>
              <a:rPr lang="hr-HR" sz="3200" dirty="0"/>
              <a:t>: zaključujemo je li pretpostavka bila točna i ako nije ističemo razlike.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F3B292B-E4F9-4E68-9666-394758440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hr-HR" sz="5400" b="1" dirty="0">
                <a:solidFill>
                  <a:srgbClr val="FF0000"/>
                </a:solidFill>
              </a:rPr>
              <a:t>1. pokus -  Svojstva vode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D42455-0B7B-44BC-ADDD-DAB44CE16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dirty="0"/>
              <a:t>Ulij čistu, pitku vodu u čašu. Kušaj je, promotri, pomiriši je! Ima li voda okus boju ili miris?</a:t>
            </a:r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r>
              <a:rPr lang="hr-HR" dirty="0"/>
              <a:t>Voda je tekućina bez boje, okusa i mirisa.</a:t>
            </a:r>
          </a:p>
        </p:txBody>
      </p:sp>
      <p:pic>
        <p:nvPicPr>
          <p:cNvPr id="5" name="Picture 4" descr="A hand pouring water into a glass&#10;&#10;Description automatically generated with low confidence">
            <a:extLst>
              <a:ext uri="{FF2B5EF4-FFF2-40B4-BE49-F238E27FC236}">
                <a16:creationId xmlns:a16="http://schemas.microsoft.com/office/drawing/2014/main" id="{75C6C67E-F848-4F03-9699-9CA02C582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75" r="494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0F6BC18-BBA1-4309-B5C9-816FF488C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4876800" cy="1079500"/>
          </a:xfr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hr-HR" altLang="sr-Latn-RS"/>
              <a:t>SVOJSTVA VODE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6C53DD6E-FCC7-4F8F-A3BC-6823C1922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514600"/>
            <a:ext cx="1447800" cy="7848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>
                <a:latin typeface="Arial" panose="020B0604020202020204" pitchFamily="34" charset="0"/>
              </a:rPr>
              <a:t>TEKUĆINA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>
                <a:latin typeface="Arial" panose="020B0604020202020204" pitchFamily="34" charset="0"/>
              </a:rPr>
              <a:t>     BEZ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38D0A322-D35E-470D-A0C5-280C5D62E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4191000"/>
            <a:ext cx="106680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>
                <a:latin typeface="Arial" panose="020B0604020202020204" pitchFamily="34" charset="0"/>
              </a:rPr>
              <a:t>MIRISA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B7D485ED-6ACE-4045-A5BC-9472769A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876800"/>
            <a:ext cx="106680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>
                <a:latin typeface="Arial" panose="020B0604020202020204" pitchFamily="34" charset="0"/>
              </a:rPr>
              <a:t>OKUSA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6A32FE63-A78C-4A38-8621-88F58CF6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91000"/>
            <a:ext cx="91440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>
                <a:latin typeface="Arial" panose="020B0604020202020204" pitchFamily="34" charset="0"/>
              </a:rPr>
              <a:t>BOJE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EF4638D6-4FB5-442E-9A90-065DF742F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524000"/>
            <a:ext cx="137160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800">
                <a:latin typeface="Arial" panose="020B0604020202020204" pitchFamily="34" charset="0"/>
              </a:rPr>
              <a:t>VODA</a:t>
            </a:r>
          </a:p>
        </p:txBody>
      </p:sp>
      <p:pic>
        <p:nvPicPr>
          <p:cNvPr id="13323" name="Picture 11" descr="MPj04222740000[1]">
            <a:extLst>
              <a:ext uri="{FF2B5EF4-FFF2-40B4-BE49-F238E27FC236}">
                <a16:creationId xmlns:a16="http://schemas.microsoft.com/office/drawing/2014/main" id="{5F57A332-4392-46FD-9C63-C50E2607B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0"/>
            <a:ext cx="1828800" cy="18288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4" name="Line 12">
            <a:extLst>
              <a:ext uri="{FF2B5EF4-FFF2-40B4-BE49-F238E27FC236}">
                <a16:creationId xmlns:a16="http://schemas.microsoft.com/office/drawing/2014/main" id="{C7129E6C-E843-40F7-8C39-6A814399A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133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2E13D7FE-3D59-480F-8F50-D73637E6A3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2819400"/>
            <a:ext cx="1905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3327" name="Line 15">
            <a:extLst>
              <a:ext uri="{FF2B5EF4-FFF2-40B4-BE49-F238E27FC236}">
                <a16:creationId xmlns:a16="http://schemas.microsoft.com/office/drawing/2014/main" id="{8E77ACBC-5A37-4229-99AF-D1FBB5597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3528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BDAEE4F6-2987-49E7-8E32-C8EB86D57B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819400"/>
            <a:ext cx="1828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6" grpId="0" animBg="1"/>
      <p:bldP spid="13317" grpId="0" animBg="1"/>
      <p:bldP spid="13318" grpId="0" animBg="1"/>
      <p:bldP spid="13319" grpId="0" animBg="1"/>
      <p:bldP spid="133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886ABD-24B4-4E0D-B213-B2274C52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b="1" dirty="0">
                <a:solidFill>
                  <a:srgbClr val="FF0000"/>
                </a:solidFill>
              </a:rPr>
              <a:t>2. pokus – Oblik vode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429858-5FAE-4BF8-BE6C-19B6D2A2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3600" dirty="0"/>
              <a:t>Ulij vodu u posude različitih oblika. Kakav je oblik vode u pojedinim posudama?</a:t>
            </a:r>
          </a:p>
          <a:p>
            <a:pPr eaLnBrk="1" hangingPunct="1">
              <a:defRPr/>
            </a:pPr>
            <a:endParaRPr lang="hr-HR" sz="3600" dirty="0"/>
          </a:p>
          <a:p>
            <a:pPr eaLnBrk="1" hangingPunct="1">
              <a:defRPr/>
            </a:pPr>
            <a:r>
              <a:rPr lang="hr-HR" sz="3600" dirty="0"/>
              <a:t>Voda nema stalni oblik. Poprima oblik posude u kojoj se nalazi.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25D92D-196A-405F-AA9B-60CCDFF7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b="1" dirty="0">
                <a:solidFill>
                  <a:srgbClr val="FF0000"/>
                </a:solidFill>
              </a:rPr>
              <a:t>3. pokus – Voda otapa neke tvari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8CCD33-8131-4763-950C-72C216137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Hoće li se sol otopiti u vodi?</a:t>
            </a:r>
          </a:p>
          <a:p>
            <a:pPr marL="0" indent="0">
              <a:buNone/>
              <a:defRPr/>
            </a:pPr>
            <a:r>
              <a:rPr lang="hr-HR" dirty="0"/>
              <a:t>- Voda otapa sol.</a:t>
            </a:r>
          </a:p>
          <a:p>
            <a:pPr eaLnBrk="1" hangingPunct="1">
              <a:defRPr/>
            </a:pPr>
            <a:r>
              <a:rPr lang="hr-HR" dirty="0"/>
              <a:t>Hoće li se ulje otopiti u vodi?</a:t>
            </a:r>
          </a:p>
          <a:p>
            <a:pPr marL="0" indent="0">
              <a:buNone/>
              <a:defRPr/>
            </a:pPr>
            <a:r>
              <a:rPr lang="hr-HR" dirty="0"/>
              <a:t>- Voda ne otapa ulje. Ulje pliva na vodi jer je lakše od vode.</a:t>
            </a:r>
          </a:p>
          <a:p>
            <a:pPr>
              <a:defRPr/>
            </a:pPr>
            <a:r>
              <a:rPr lang="hr-HR" dirty="0"/>
              <a:t>Hoće li se ocat pomiješati s vodom?</a:t>
            </a:r>
          </a:p>
          <a:p>
            <a:pPr marL="0" indent="0">
              <a:buNone/>
              <a:defRPr/>
            </a:pPr>
            <a:r>
              <a:rPr lang="hr-HR" dirty="0"/>
              <a:t>- Ocat će se pomiješati s vodom.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BD9279-8042-4696-BBB4-DC55F28AF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609600"/>
            <a:ext cx="8229600" cy="5410200"/>
          </a:xfrm>
        </p:spPr>
        <p:txBody>
          <a:bodyPr/>
          <a:lstStyle/>
          <a:p>
            <a:pPr>
              <a:defRPr/>
            </a:pPr>
            <a:r>
              <a:rPr lang="hr-HR" sz="3200" dirty="0"/>
              <a:t>Hoće li se komadić čačkalice otopiti u vodi?</a:t>
            </a:r>
          </a:p>
          <a:p>
            <a:pPr marL="0" indent="0">
              <a:buNone/>
              <a:defRPr/>
            </a:pPr>
            <a:r>
              <a:rPr lang="hr-HR" sz="3200" dirty="0"/>
              <a:t>- Voda neće otopiti komad čačkalice.</a:t>
            </a:r>
          </a:p>
          <a:p>
            <a:pPr>
              <a:defRPr/>
            </a:pPr>
            <a:r>
              <a:rPr lang="hr-HR" sz="3200" dirty="0"/>
              <a:t>Hoće li se metalna spajalica otopiti u vodi?</a:t>
            </a:r>
          </a:p>
          <a:p>
            <a:pPr marL="0" indent="0">
              <a:buNone/>
              <a:defRPr/>
            </a:pPr>
            <a:r>
              <a:rPr lang="hr-HR" sz="3200" dirty="0"/>
              <a:t>- Voda neće otopiti metalnu spajalicu.</a:t>
            </a:r>
          </a:p>
          <a:p>
            <a:pPr>
              <a:defRPr/>
            </a:pPr>
            <a:r>
              <a:rPr lang="hr-HR" sz="3200" dirty="0"/>
              <a:t>Hoće li se kuglicu papira otopiti u vodi?</a:t>
            </a:r>
          </a:p>
          <a:p>
            <a:pPr marL="0" indent="0">
              <a:buNone/>
              <a:defRPr/>
            </a:pPr>
            <a:r>
              <a:rPr lang="hr-HR" sz="3200" dirty="0"/>
              <a:t>- Komad papira se neće otopiti u vodi.</a:t>
            </a:r>
          </a:p>
          <a:p>
            <a:pPr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71899471-71E4-4FB2-A0BB-E1DE30ECC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239000" cy="13843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hr-HR" altLang="sr-Latn-RS"/>
              <a:t>  VODA OTAPA NEKE TVARI</a:t>
            </a:r>
          </a:p>
        </p:txBody>
      </p:sp>
      <p:grpSp>
        <p:nvGrpSpPr>
          <p:cNvPr id="10265" name="Group 25">
            <a:extLst>
              <a:ext uri="{FF2B5EF4-FFF2-40B4-BE49-F238E27FC236}">
                <a16:creationId xmlns:a16="http://schemas.microsoft.com/office/drawing/2014/main" id="{371807A1-AA81-4378-AAAF-6DD9FCCDC64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438401"/>
            <a:ext cx="1828800" cy="1922463"/>
            <a:chOff x="192" y="1536"/>
            <a:chExt cx="1152" cy="1211"/>
          </a:xfrm>
        </p:grpSpPr>
        <p:sp>
          <p:nvSpPr>
            <p:cNvPr id="10252" name="Text Box 6">
              <a:extLst>
                <a:ext uri="{FF2B5EF4-FFF2-40B4-BE49-F238E27FC236}">
                  <a16:creationId xmlns:a16="http://schemas.microsoft.com/office/drawing/2014/main" id="{BB112490-D752-44FB-9A3C-3E0BB84B1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536"/>
              <a:ext cx="67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altLang="sr-Latn-RS" sz="2400">
                  <a:latin typeface="Arial" panose="020B0604020202020204" pitchFamily="34" charset="0"/>
                </a:rPr>
                <a:t>šećer</a:t>
              </a:r>
            </a:p>
          </p:txBody>
        </p:sp>
        <p:pic>
          <p:nvPicPr>
            <p:cNvPr id="10253" name="Picture 22">
              <a:extLst>
                <a:ext uri="{FF2B5EF4-FFF2-40B4-BE49-F238E27FC236}">
                  <a16:creationId xmlns:a16="http://schemas.microsoft.com/office/drawing/2014/main" id="{7EF9D976-678F-481A-8E8F-523D40D5F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0"/>
              <a:ext cx="1152" cy="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66" name="Group 26">
            <a:extLst>
              <a:ext uri="{FF2B5EF4-FFF2-40B4-BE49-F238E27FC236}">
                <a16:creationId xmlns:a16="http://schemas.microsoft.com/office/drawing/2014/main" id="{B6AB97DF-8F51-4937-9827-F81C522065EE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438401"/>
            <a:ext cx="1219200" cy="2524125"/>
            <a:chOff x="1680" y="1536"/>
            <a:chExt cx="768" cy="1590"/>
          </a:xfrm>
        </p:grpSpPr>
        <p:sp>
          <p:nvSpPr>
            <p:cNvPr id="10250" name="Text Box 7">
              <a:extLst>
                <a:ext uri="{FF2B5EF4-FFF2-40B4-BE49-F238E27FC236}">
                  <a16:creationId xmlns:a16="http://schemas.microsoft.com/office/drawing/2014/main" id="{5DE14859-35B4-49F5-90E7-C11915333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536"/>
              <a:ext cx="48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altLang="sr-Latn-RS" sz="2400">
                  <a:latin typeface="Arial" panose="020B0604020202020204" pitchFamily="34" charset="0"/>
                </a:rPr>
                <a:t>sol</a:t>
              </a:r>
            </a:p>
          </p:txBody>
        </p:sp>
        <p:pic>
          <p:nvPicPr>
            <p:cNvPr id="10251" name="Picture 23">
              <a:extLst>
                <a:ext uri="{FF2B5EF4-FFF2-40B4-BE49-F238E27FC236}">
                  <a16:creationId xmlns:a16="http://schemas.microsoft.com/office/drawing/2014/main" id="{83E49279-06DA-442B-BCB9-B34A6976F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14" r="30435"/>
            <a:stretch>
              <a:fillRect/>
            </a:stretch>
          </p:blipFill>
          <p:spPr bwMode="auto">
            <a:xfrm>
              <a:off x="1680" y="1920"/>
              <a:ext cx="768" cy="1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67" name="Group 27">
            <a:extLst>
              <a:ext uri="{FF2B5EF4-FFF2-40B4-BE49-F238E27FC236}">
                <a16:creationId xmlns:a16="http://schemas.microsoft.com/office/drawing/2014/main" id="{43B5C64B-5319-49C4-9B94-3A6F958CF6F5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2438401"/>
            <a:ext cx="1676400" cy="2170113"/>
            <a:chOff x="3024" y="1536"/>
            <a:chExt cx="1056" cy="1367"/>
          </a:xfrm>
        </p:grpSpPr>
        <p:sp>
          <p:nvSpPr>
            <p:cNvPr id="10248" name="Text Box 10">
              <a:extLst>
                <a:ext uri="{FF2B5EF4-FFF2-40B4-BE49-F238E27FC236}">
                  <a16:creationId xmlns:a16="http://schemas.microsoft.com/office/drawing/2014/main" id="{7849F43C-4F19-4939-B8AE-4894563A6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536"/>
              <a:ext cx="9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altLang="sr-Latn-RS" sz="2400">
                  <a:latin typeface="Arial" panose="020B0604020202020204" pitchFamily="34" charset="0"/>
                </a:rPr>
                <a:t>brašno</a:t>
              </a:r>
            </a:p>
          </p:txBody>
        </p:sp>
        <p:pic>
          <p:nvPicPr>
            <p:cNvPr id="10249" name="Picture 24">
              <a:extLst>
                <a:ext uri="{FF2B5EF4-FFF2-40B4-BE49-F238E27FC236}">
                  <a16:creationId xmlns:a16="http://schemas.microsoft.com/office/drawing/2014/main" id="{A8CB7388-A6CC-451E-809B-079FA8D14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968"/>
              <a:ext cx="1056" cy="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69" name="Text Box 29">
            <a:extLst>
              <a:ext uri="{FF2B5EF4-FFF2-40B4-BE49-F238E27FC236}">
                <a16:creationId xmlns:a16="http://schemas.microsoft.com/office/drawing/2014/main" id="{44C56DC7-93E4-4323-849A-26B551AED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257800"/>
            <a:ext cx="2819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dirty="0">
                <a:latin typeface="Arial Unicode MS" pitchFamily="34" charset="-128"/>
              </a:rPr>
              <a:t>i neke druge tvari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739</Words>
  <Application>Microsoft Office PowerPoint</Application>
  <PresentationFormat>Widescreen</PresentationFormat>
  <Paragraphs>105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Unicode MS</vt:lpstr>
      <vt:lpstr>Calibri</vt:lpstr>
      <vt:lpstr>Calibri Light</vt:lpstr>
      <vt:lpstr>Symbol</vt:lpstr>
      <vt:lpstr>Tahoma</vt:lpstr>
      <vt:lpstr>Office Theme</vt:lpstr>
      <vt:lpstr>PowerPoint Presentation</vt:lpstr>
      <vt:lpstr>PowerPoint Presentation</vt:lpstr>
      <vt:lpstr>Što je pokus?</vt:lpstr>
      <vt:lpstr>1. pokus -  Svojstva vode</vt:lpstr>
      <vt:lpstr>SVOJSTVA VODE</vt:lpstr>
      <vt:lpstr>2. pokus – Oblik vode</vt:lpstr>
      <vt:lpstr>3. pokus – Voda otapa neke tvari</vt:lpstr>
      <vt:lpstr>PowerPoint Presentation</vt:lpstr>
      <vt:lpstr>  VODA OTAPA NEKE TVARI</vt:lpstr>
      <vt:lpstr>PowerPoint Presentation</vt:lpstr>
      <vt:lpstr>4. pokus – Pretvaranje vode u led i leda u vodu</vt:lpstr>
      <vt:lpstr>PowerPoint Presentation</vt:lpstr>
      <vt:lpstr>5. pokus Pretvaranje tekuće vode u vodenu paru</vt:lpstr>
      <vt:lpstr>PowerPoint Presentation</vt:lpstr>
      <vt:lpstr>TERMOMETAR</vt:lpstr>
      <vt:lpstr>PowerPoint Presentation</vt:lpstr>
      <vt:lpstr>Voda – stanja vode</vt:lpstr>
      <vt:lpstr>PowerPoint Presentation</vt:lpstr>
      <vt:lpstr>PowerPoint Presentation</vt:lpstr>
      <vt:lpstr>Ponovimo</vt:lpstr>
      <vt:lpstr>Domaća zadaća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Rutva Primorac</dc:creator>
  <cp:lastModifiedBy>Gordana Ivančić</cp:lastModifiedBy>
  <cp:revision>46</cp:revision>
  <dcterms:created xsi:type="dcterms:W3CDTF">2021-01-07T17:35:15Z</dcterms:created>
  <dcterms:modified xsi:type="dcterms:W3CDTF">2021-10-14T12:42:56Z</dcterms:modified>
</cp:coreProperties>
</file>