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9" r:id="rId2"/>
    <p:sldId id="256" r:id="rId3"/>
    <p:sldId id="257" r:id="rId4"/>
    <p:sldId id="267" r:id="rId5"/>
    <p:sldId id="275" r:id="rId6"/>
    <p:sldId id="268" r:id="rId7"/>
    <p:sldId id="269" r:id="rId8"/>
    <p:sldId id="260" r:id="rId9"/>
    <p:sldId id="262" r:id="rId10"/>
    <p:sldId id="263" r:id="rId11"/>
    <p:sldId id="264" r:id="rId12"/>
    <p:sldId id="265" r:id="rId13"/>
    <p:sldId id="266" r:id="rId1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5C35"/>
    <a:srgbClr val="EE2A38"/>
    <a:srgbClr val="04B0CB"/>
    <a:srgbClr val="6D24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123FDC-3BA2-45E2-B76C-52D1DB0FA552}" v="21" dt="2021-10-08T09:53:32.3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68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6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rdana Ivančić" userId="ca07025b-d04b-4d7c-8bd6-4f6a73c0042f" providerId="ADAL" clId="{2F123FDC-3BA2-45E2-B76C-52D1DB0FA552}"/>
    <pc:docChg chg="custSel modSld">
      <pc:chgData name="Gordana Ivančić" userId="ca07025b-d04b-4d7c-8bd6-4f6a73c0042f" providerId="ADAL" clId="{2F123FDC-3BA2-45E2-B76C-52D1DB0FA552}" dt="2021-10-08T09:53:32.342" v="43" actId="1076"/>
      <pc:docMkLst>
        <pc:docMk/>
      </pc:docMkLst>
      <pc:sldChg chg="addSp delSp modSp mod">
        <pc:chgData name="Gordana Ivančić" userId="ca07025b-d04b-4d7c-8bd6-4f6a73c0042f" providerId="ADAL" clId="{2F123FDC-3BA2-45E2-B76C-52D1DB0FA552}" dt="2021-10-08T09:53:32.342" v="43" actId="1076"/>
        <pc:sldMkLst>
          <pc:docMk/>
          <pc:sldMk cId="0" sldId="262"/>
        </pc:sldMkLst>
        <pc:spChg chg="add del mod">
          <ac:chgData name="Gordana Ivančić" userId="ca07025b-d04b-4d7c-8bd6-4f6a73c0042f" providerId="ADAL" clId="{2F123FDC-3BA2-45E2-B76C-52D1DB0FA552}" dt="2021-10-08T09:52:22.654" v="16" actId="478"/>
          <ac:spMkLst>
            <pc:docMk/>
            <pc:sldMk cId="0" sldId="262"/>
            <ac:spMk id="2" creationId="{E6B3B444-BCC5-4CE0-B804-7436DEF1DED3}"/>
          </ac:spMkLst>
        </pc:spChg>
        <pc:spChg chg="add mod">
          <ac:chgData name="Gordana Ivančić" userId="ca07025b-d04b-4d7c-8bd6-4f6a73c0042f" providerId="ADAL" clId="{2F123FDC-3BA2-45E2-B76C-52D1DB0FA552}" dt="2021-10-08T09:53:27.917" v="41" actId="1076"/>
          <ac:spMkLst>
            <pc:docMk/>
            <pc:sldMk cId="0" sldId="262"/>
            <ac:spMk id="13" creationId="{57F32B41-2C2C-4444-8CFD-3CB13E2908C5}"/>
          </ac:spMkLst>
        </pc:spChg>
        <pc:spChg chg="mod">
          <ac:chgData name="Gordana Ivančić" userId="ca07025b-d04b-4d7c-8bd6-4f6a73c0042f" providerId="ADAL" clId="{2F123FDC-3BA2-45E2-B76C-52D1DB0FA552}" dt="2021-10-08T09:53:12.427" v="30" actId="1076"/>
          <ac:spMkLst>
            <pc:docMk/>
            <pc:sldMk cId="0" sldId="262"/>
            <ac:spMk id="11270" creationId="{7BD033FC-87FB-4B1E-A020-824F7277408B}"/>
          </ac:spMkLst>
        </pc:spChg>
        <pc:spChg chg="mod">
          <ac:chgData name="Gordana Ivančić" userId="ca07025b-d04b-4d7c-8bd6-4f6a73c0042f" providerId="ADAL" clId="{2F123FDC-3BA2-45E2-B76C-52D1DB0FA552}" dt="2021-10-08T09:53:32.342" v="43" actId="1076"/>
          <ac:spMkLst>
            <pc:docMk/>
            <pc:sldMk cId="0" sldId="262"/>
            <ac:spMk id="11271" creationId="{11FE71DC-003C-44E1-B8F7-7C09D56CB402}"/>
          </ac:spMkLst>
        </pc:spChg>
        <pc:spChg chg="mod">
          <ac:chgData name="Gordana Ivančić" userId="ca07025b-d04b-4d7c-8bd6-4f6a73c0042f" providerId="ADAL" clId="{2F123FDC-3BA2-45E2-B76C-52D1DB0FA552}" dt="2021-10-08T09:53:25.372" v="40" actId="27636"/>
          <ac:spMkLst>
            <pc:docMk/>
            <pc:sldMk cId="0" sldId="262"/>
            <ac:spMk id="23560" creationId="{DEFE465B-2199-44E8-A99D-43D5B41F29CF}"/>
          </ac:spMkLst>
        </pc:spChg>
        <pc:picChg chg="add mod">
          <ac:chgData name="Gordana Ivančić" userId="ca07025b-d04b-4d7c-8bd6-4f6a73c0042f" providerId="ADAL" clId="{2F123FDC-3BA2-45E2-B76C-52D1DB0FA552}" dt="2021-10-08T09:53:20.127" v="35" actId="1076"/>
          <ac:picMkLst>
            <pc:docMk/>
            <pc:sldMk cId="0" sldId="262"/>
            <ac:picMk id="4" creationId="{7946D838-34DF-4E3E-AA0F-49EC15B3752C}"/>
          </ac:picMkLst>
        </pc:picChg>
        <pc:picChg chg="add del mod">
          <ac:chgData name="Gordana Ivančić" userId="ca07025b-d04b-4d7c-8bd6-4f6a73c0042f" providerId="ADAL" clId="{2F123FDC-3BA2-45E2-B76C-52D1DB0FA552}" dt="2021-10-08T09:52:04.119" v="11" actId="21"/>
          <ac:picMkLst>
            <pc:docMk/>
            <pc:sldMk cId="0" sldId="262"/>
            <ac:picMk id="8" creationId="{A335A01F-D9D4-4BAA-B19C-8C65D1D54C9A}"/>
          </ac:picMkLst>
        </pc:picChg>
        <pc:picChg chg="add mod">
          <ac:chgData name="Gordana Ivančić" userId="ca07025b-d04b-4d7c-8bd6-4f6a73c0042f" providerId="ADAL" clId="{2F123FDC-3BA2-45E2-B76C-52D1DB0FA552}" dt="2021-10-08T09:53:03.200" v="26" actId="1076"/>
          <ac:picMkLst>
            <pc:docMk/>
            <pc:sldMk cId="0" sldId="262"/>
            <ac:picMk id="9" creationId="{CDB7EC7F-C657-4F15-BE60-14817D06242B}"/>
          </ac:picMkLst>
        </pc:picChg>
        <pc:picChg chg="del">
          <ac:chgData name="Gordana Ivančić" userId="ca07025b-d04b-4d7c-8bd6-4f6a73c0042f" providerId="ADAL" clId="{2F123FDC-3BA2-45E2-B76C-52D1DB0FA552}" dt="2021-10-08T09:52:17.318" v="14" actId="478"/>
          <ac:picMkLst>
            <pc:docMk/>
            <pc:sldMk cId="0" sldId="262"/>
            <ac:picMk id="11268" creationId="{AA13E80F-4812-43E9-BF2B-DA37DE0B6045}"/>
          </ac:picMkLst>
        </pc:picChg>
        <pc:picChg chg="mod">
          <ac:chgData name="Gordana Ivančić" userId="ca07025b-d04b-4d7c-8bd6-4f6a73c0042f" providerId="ADAL" clId="{2F123FDC-3BA2-45E2-B76C-52D1DB0FA552}" dt="2021-10-08T09:53:30.630" v="42" actId="1076"/>
          <ac:picMkLst>
            <pc:docMk/>
            <pc:sldMk cId="0" sldId="262"/>
            <ac:picMk id="11269" creationId="{F021E093-EC15-4668-BFB5-E58BB18EB6A9}"/>
          </ac:picMkLst>
        </pc:picChg>
      </pc:sldChg>
      <pc:sldChg chg="addSp delSp modSp mod">
        <pc:chgData name="Gordana Ivančić" userId="ca07025b-d04b-4d7c-8bd6-4f6a73c0042f" providerId="ADAL" clId="{2F123FDC-3BA2-45E2-B76C-52D1DB0FA552}" dt="2021-10-08T09:52:09.527" v="13" actId="1076"/>
        <pc:sldMkLst>
          <pc:docMk/>
          <pc:sldMk cId="0" sldId="263"/>
        </pc:sldMkLst>
        <pc:picChg chg="add del mod modCrop">
          <ac:chgData name="Gordana Ivančić" userId="ca07025b-d04b-4d7c-8bd6-4f6a73c0042f" providerId="ADAL" clId="{2F123FDC-3BA2-45E2-B76C-52D1DB0FA552}" dt="2021-10-08T09:51:50.661" v="9" actId="21"/>
          <ac:picMkLst>
            <pc:docMk/>
            <pc:sldMk cId="0" sldId="263"/>
            <ac:picMk id="3" creationId="{FCE9D31E-A2EA-4F85-AD89-188ABBA56B63}"/>
          </ac:picMkLst>
        </pc:picChg>
        <pc:picChg chg="add del mod modCrop">
          <ac:chgData name="Gordana Ivančić" userId="ca07025b-d04b-4d7c-8bd6-4f6a73c0042f" providerId="ADAL" clId="{2F123FDC-3BA2-45E2-B76C-52D1DB0FA552}" dt="2021-10-08T09:51:50.661" v="9" actId="21"/>
          <ac:picMkLst>
            <pc:docMk/>
            <pc:sldMk cId="0" sldId="263"/>
            <ac:picMk id="10" creationId="{2DF4A4F6-51BA-4A0F-8F3B-2EA3ADD95EFC}"/>
          </ac:picMkLst>
        </pc:picChg>
        <pc:picChg chg="add mod">
          <ac:chgData name="Gordana Ivančić" userId="ca07025b-d04b-4d7c-8bd6-4f6a73c0042f" providerId="ADAL" clId="{2F123FDC-3BA2-45E2-B76C-52D1DB0FA552}" dt="2021-10-08T09:52:09.527" v="13" actId="1076"/>
          <ac:picMkLst>
            <pc:docMk/>
            <pc:sldMk cId="0" sldId="263"/>
            <ac:picMk id="11" creationId="{40955691-14DF-4A02-8BAD-A48A254C92CB}"/>
          </ac:picMkLst>
        </pc:picChg>
        <pc:picChg chg="mod">
          <ac:chgData name="Gordana Ivančić" userId="ca07025b-d04b-4d7c-8bd6-4f6a73c0042f" providerId="ADAL" clId="{2F123FDC-3BA2-45E2-B76C-52D1DB0FA552}" dt="2021-10-08T09:51:46.068" v="8" actId="1076"/>
          <ac:picMkLst>
            <pc:docMk/>
            <pc:sldMk cId="0" sldId="263"/>
            <ac:picMk id="12292" creationId="{8298308A-41E3-4949-A421-FE6135A287F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989EAE-CE8A-47AB-B5F7-18663F0080B3}" type="datetimeFigureOut">
              <a:rPr lang="hr-HR" smtClean="0"/>
              <a:t>8.10.2021.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C31984-E847-497D-BC01-5057D3BD9F9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87419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hr-HR" sz="1200" b="1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Uvodni </a:t>
            </a:r>
            <a:r>
              <a:rPr lang="hr-HR" sz="1200" b="1" kern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slide</a:t>
            </a:r>
            <a:endParaRPr lang="hr-H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r-HR" sz="12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Ispričajte nešto o sebi i dosadašnjem radnom iskustvu. </a:t>
            </a:r>
            <a:endParaRPr lang="hr-H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r-HR" sz="12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Jeste li već sudjelovali u projektima razmjene znanja i iskustva s drugim učiteljima? </a:t>
            </a:r>
            <a:endParaRPr lang="hr-H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r-HR" sz="12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Zašto smatrate da je suradnja među učiteljima važna?</a:t>
            </a:r>
            <a:endParaRPr lang="hr-H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171271-464F-4B7C-AC70-015B4623A142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02483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D6F34-AB63-4956-87F0-DB7BBEBE3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3F77DD-7EC7-4CE4-B57C-DBF244443D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4A8DBA-05B9-4265-9E83-FF0AB0E55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C99EC-AC00-42DA-8771-9826FBDDB4F9}" type="datetimeFigureOut">
              <a:rPr lang="hr-HR" smtClean="0"/>
              <a:t>8.10.2021.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8453F2-5357-476D-8751-E2670415E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ABBEE8-D2D5-42D2-8525-5F9E25153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518C-2F91-427B-9EA0-DD9B79543D1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12392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19839-E6A6-460F-BF34-08BAB3A94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12893B-DEF7-4CC3-876E-B9CD3772DA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D5F71E-CA47-4A9E-AB20-8BAC27B05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C99EC-AC00-42DA-8771-9826FBDDB4F9}" type="datetimeFigureOut">
              <a:rPr lang="hr-HR" smtClean="0"/>
              <a:t>8.10.2021.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B13849-BC96-4BA3-96A5-C3DCF2DB4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8FFAFE-7B58-4E2E-B7C1-C22CA937F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518C-2F91-427B-9EA0-DD9B79543D1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49742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53CE19-9595-4F13-86E8-EB1C55139C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094D6E-ADE4-4278-A833-8E5AAF4931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007726-B30C-4349-AEBB-259FB8D1D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C99EC-AC00-42DA-8771-9826FBDDB4F9}" type="datetimeFigureOut">
              <a:rPr lang="hr-HR" smtClean="0"/>
              <a:t>8.10.2021.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893513-0C6F-40A9-BD95-C95815712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D464F-BC2E-4489-A310-48DA6B15B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518C-2F91-427B-9EA0-DD9B79543D1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90281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Naslov, tekst i isječak crtež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za sliku s interneta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hr-HR" noProof="0"/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ECE4F51B-FB0D-45F6-8B98-119903E82B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A648EF34-7C15-49A0-BF8A-1F71D3908B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7" name="Rectangle 71">
            <a:extLst>
              <a:ext uri="{FF2B5EF4-FFF2-40B4-BE49-F238E27FC236}">
                <a16:creationId xmlns:a16="http://schemas.microsoft.com/office/drawing/2014/main" id="{48140B80-8F44-4011-91A0-9782DBFF67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BB341B-FE3B-412B-9FFB-902C2BE9E1FF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3004607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slov, tekst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A629E156-965B-4E7C-AA4B-071D81C6A0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E677ADBA-8AA9-41FA-B7DE-68B522990E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7" name="Rectangle 71">
            <a:extLst>
              <a:ext uri="{FF2B5EF4-FFF2-40B4-BE49-F238E27FC236}">
                <a16:creationId xmlns:a16="http://schemas.microsoft.com/office/drawing/2014/main" id="{BC81F3B9-C055-4CE3-B093-70C70C3BA7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DFE77F-15AE-449F-BE70-EA1CB8056E14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165856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Naslov, dva sadržaja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quarter" idx="2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half" idx="3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ctangle 69">
            <a:extLst>
              <a:ext uri="{FF2B5EF4-FFF2-40B4-BE49-F238E27FC236}">
                <a16:creationId xmlns:a16="http://schemas.microsoft.com/office/drawing/2014/main" id="{6132C886-1F1F-4F19-A3E4-77CB74496E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7" name="Rectangle 70">
            <a:extLst>
              <a:ext uri="{FF2B5EF4-FFF2-40B4-BE49-F238E27FC236}">
                <a16:creationId xmlns:a16="http://schemas.microsoft.com/office/drawing/2014/main" id="{3E45B2B0-D16C-407E-8D99-F150F0F910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8" name="Rectangle 71">
            <a:extLst>
              <a:ext uri="{FF2B5EF4-FFF2-40B4-BE49-F238E27FC236}">
                <a16:creationId xmlns:a16="http://schemas.microsoft.com/office/drawing/2014/main" id="{272E7286-E423-4014-8AC6-D044CCFE1E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CD8A22-57A6-4E6C-9D6A-0A826F18BC9D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080765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FBF90-2EF2-4D29-A15C-D03523C80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02F0A-63E6-4F52-BA2A-BDC19EB5C5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92B2A-72E2-421F-999B-C450D6493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C99EC-AC00-42DA-8771-9826FBDDB4F9}" type="datetimeFigureOut">
              <a:rPr lang="hr-HR" smtClean="0"/>
              <a:t>8.10.2021.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3252FD-DBE2-4505-9FDE-674A12143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AF4DA-83F1-4659-AE81-DD9FA25F2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518C-2F91-427B-9EA0-DD9B79543D1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38410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46D60-A039-4F8D-92CC-B104149C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5C57D7-E509-40AB-88B9-85F468879F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8E310-6345-4C3A-B004-BEF3C9234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C99EC-AC00-42DA-8771-9826FBDDB4F9}" type="datetimeFigureOut">
              <a:rPr lang="hr-HR" smtClean="0"/>
              <a:t>8.10.2021.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7D5976-2CC2-4651-A440-7A86A618A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6EA554-FBF9-435F-A5D5-2C8D2A799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518C-2F91-427B-9EA0-DD9B79543D1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2908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C5DE2-5F7F-4670-A4DC-89F81A050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26EEF-40F0-44CE-AFE1-404C7E78E4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E98A5B-BFFA-44BB-A5A8-60FE201402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EB1B72-59BA-44EA-9789-AAFF0B657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C99EC-AC00-42DA-8771-9826FBDDB4F9}" type="datetimeFigureOut">
              <a:rPr lang="hr-HR" smtClean="0"/>
              <a:t>8.10.2021.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0FA5E2-339D-4060-B4BF-F55501F70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78E4FC-3D9D-4409-8EAD-DFFBDC9F1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518C-2F91-427B-9EA0-DD9B79543D1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06373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3C60B-4F95-493A-AF36-4D3A5237E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1FE9E2-0152-434A-8501-1F695AD768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4164A8-51B9-431F-B847-792C2C391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E9346B-8553-46DB-9C0A-ADE051B56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ADE573-8D40-44E1-961C-17E80BBBA1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CDC732-22BA-4F12-8A58-139139639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C99EC-AC00-42DA-8771-9826FBDDB4F9}" type="datetimeFigureOut">
              <a:rPr lang="hr-HR" smtClean="0"/>
              <a:t>8.10.2021.</a:t>
            </a:fld>
            <a:endParaRPr lang="hr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BA9085-FA39-4BA9-A128-22A781D8F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7A6993-DF3A-45D6-91F5-1B2C921CF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518C-2F91-427B-9EA0-DD9B79543D1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84962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B3DA7-E2BD-4688-B7CE-D0D2D6193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62AE32-1F99-44F6-AEC6-94ABF39CE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C99EC-AC00-42DA-8771-9826FBDDB4F9}" type="datetimeFigureOut">
              <a:rPr lang="hr-HR" smtClean="0"/>
              <a:t>8.10.2021.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54D612-9CC2-4146-BE72-EE74B5309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3745C9-4FC1-4623-8708-DD3073F5F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518C-2F91-427B-9EA0-DD9B79543D1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82593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480974-9C5D-40D2-9466-A354598D1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C99EC-AC00-42DA-8771-9826FBDDB4F9}" type="datetimeFigureOut">
              <a:rPr lang="hr-HR" smtClean="0"/>
              <a:t>8.10.2021.</a:t>
            </a:fld>
            <a:endParaRPr lang="hr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9FBFD5-C86A-4A97-806D-2F88A7AF5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3F4327-4EFD-444F-83DD-142A1DB05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518C-2F91-427B-9EA0-DD9B79543D1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59042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2B767-026A-4078-BABE-0122CFF4D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21E44A-E9BF-4F8B-BEBC-18D5A099E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AEC0FA-81CA-46B7-B62D-B6062CC5A2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0BC60B-F520-4061-9151-963F6D785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C99EC-AC00-42DA-8771-9826FBDDB4F9}" type="datetimeFigureOut">
              <a:rPr lang="hr-HR" smtClean="0"/>
              <a:t>8.10.2021.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78BBC1-5CBF-46A2-914B-96414DDD6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90EEF6-C793-4682-9B3A-0E1F8389F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518C-2F91-427B-9EA0-DD9B79543D1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90963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04B28-BD2B-4A4E-BA89-463CC2239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A911F-2738-487C-9201-B7DD72F493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8F1092-8174-4A35-9F88-C81A7744CC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9F8693-9F98-47E6-B49E-684A07848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C99EC-AC00-42DA-8771-9826FBDDB4F9}" type="datetimeFigureOut">
              <a:rPr lang="hr-HR" smtClean="0"/>
              <a:t>8.10.2021.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253687-ABB5-4219-9059-6CFE669D9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0AFDCB-03F0-435F-A05F-2F0D74932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518C-2F91-427B-9EA0-DD9B79543D1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0323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AB97FA7-D637-4FD2-A45B-917F1D41E0E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888403" y="2888402"/>
            <a:ext cx="6857999" cy="1081193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CDA921-BF1D-4072-8B1A-723D7503F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0054" y="365125"/>
            <a:ext cx="100437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D9282D-3B01-428F-A5F7-CA634ABA3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10052" y="1825625"/>
            <a:ext cx="1004374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EA68E5-D570-42A0-86D8-ED3FEC6491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C99EC-AC00-42DA-8771-9826FBDDB4F9}" type="datetimeFigureOut">
              <a:rPr lang="hr-HR" smtClean="0"/>
              <a:t>8.10.2021.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4A02C2-B8D9-4D7B-9D73-564C6D5FC7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F690D6-42CF-474D-B0F9-F3B780EB50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3518C-2F91-427B-9EA0-DD9B79543D1A}" type="slidenum">
              <a:rPr lang="hr-HR" smtClean="0"/>
              <a:t>‹#›</a:t>
            </a:fld>
            <a:endParaRPr lang="hr-HR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96139C2-FBCA-45FB-962D-4C18254A58F0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1231373" y="5731916"/>
            <a:ext cx="877900" cy="4450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B8A32BC-ACFA-4F2D-9A3C-3C3A252BD6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58274" y="6356350"/>
            <a:ext cx="1150999" cy="29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380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B2891D6-45D1-49F5-8FA2-A651FDF306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202" y="526412"/>
            <a:ext cx="10421550" cy="623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429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>
            <a:extLst>
              <a:ext uri="{FF2B5EF4-FFF2-40B4-BE49-F238E27FC236}">
                <a16:creationId xmlns:a16="http://schemas.microsoft.com/office/drawing/2014/main" id="{2F4235F9-EBF0-43C6-B514-CA3CE14BC7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5394" y="205581"/>
            <a:ext cx="2611772" cy="1139825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dirty="0"/>
              <a:t>ŽIVOTINJE</a:t>
            </a:r>
          </a:p>
        </p:txBody>
      </p:sp>
      <p:sp>
        <p:nvSpPr>
          <p:cNvPr id="30727" name="Rectangle 7">
            <a:extLst>
              <a:ext uri="{FF2B5EF4-FFF2-40B4-BE49-F238E27FC236}">
                <a16:creationId xmlns:a16="http://schemas.microsoft.com/office/drawing/2014/main" id="{F45EE570-F89E-4B3D-979A-473ABD9C9055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altLang="sr-Latn-RS" dirty="0"/>
              <a:t>U SPORIM VODAMA: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hr-HR" altLang="sr-Latn-RS" dirty="0"/>
              <a:t> - šaran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hr-HR" altLang="sr-Latn-RS" dirty="0"/>
              <a:t> - som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hr-HR" altLang="sr-Latn-RS" dirty="0"/>
              <a:t> - štuka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hr-HR" altLang="sr-Latn-RS" dirty="0"/>
              <a:t> - klen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hr-HR" altLang="sr-Latn-RS" dirty="0"/>
              <a:t> - smuđ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hr-HR" altLang="sr-Latn-RS" dirty="0"/>
              <a:t> </a:t>
            </a:r>
          </a:p>
        </p:txBody>
      </p:sp>
      <p:pic>
        <p:nvPicPr>
          <p:cNvPr id="12292" name="Picture 8" descr="j0083898[1]">
            <a:extLst>
              <a:ext uri="{FF2B5EF4-FFF2-40B4-BE49-F238E27FC236}">
                <a16:creationId xmlns:a16="http://schemas.microsoft.com/office/drawing/2014/main" id="{8298308A-41E3-4949-A421-FE6135A287F0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5989" y="1645270"/>
            <a:ext cx="2255837" cy="2185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11" descr="j0084010[1]">
            <a:extLst>
              <a:ext uri="{FF2B5EF4-FFF2-40B4-BE49-F238E27FC236}">
                <a16:creationId xmlns:a16="http://schemas.microsoft.com/office/drawing/2014/main" id="{2C341E4F-E63D-409C-852B-F949E8641E9A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7589" y="3938589"/>
            <a:ext cx="3424237" cy="2187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4" name="Line 12">
            <a:extLst>
              <a:ext uri="{FF2B5EF4-FFF2-40B4-BE49-F238E27FC236}">
                <a16:creationId xmlns:a16="http://schemas.microsoft.com/office/drawing/2014/main" id="{EE40575F-9606-4B22-8BF7-23A524E21A5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00600" y="2924175"/>
            <a:ext cx="15827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2295" name="Line 13">
            <a:extLst>
              <a:ext uri="{FF2B5EF4-FFF2-40B4-BE49-F238E27FC236}">
                <a16:creationId xmlns:a16="http://schemas.microsoft.com/office/drawing/2014/main" id="{47FE5738-EDCD-4C47-9698-E133BBD7929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32400" y="3429001"/>
            <a:ext cx="1150938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0955691-14DF-4A02-8BAD-A48A254C92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7369"/>
          <a:stretch/>
        </p:blipFill>
        <p:spPr>
          <a:xfrm>
            <a:off x="8314408" y="2372511"/>
            <a:ext cx="3180006" cy="248637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B7563B9E-6D0C-4C1D-8D7A-58FFC05627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hr-HR" altLang="sr-Latn-RS" dirty="0"/>
              <a:t>Još neke životinje koje žive uz tekućice su: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C8B2607E-AC91-44C0-9F49-502DD02FAA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35188" y="1700213"/>
            <a:ext cx="8229600" cy="4525962"/>
          </a:xfrm>
        </p:spPr>
        <p:txBody>
          <a:bodyPr/>
          <a:lstStyle/>
          <a:p>
            <a:pPr eaLnBrk="1" hangingPunct="1">
              <a:buFontTx/>
              <a:buChar char="-"/>
              <a:defRPr/>
            </a:pPr>
            <a:r>
              <a:rPr lang="hr-HR" altLang="sr-Latn-RS" sz="4000" dirty="0"/>
              <a:t>siva čaplja</a:t>
            </a:r>
          </a:p>
          <a:p>
            <a:pPr eaLnBrk="1" hangingPunct="1">
              <a:buFontTx/>
              <a:buChar char="-"/>
              <a:defRPr/>
            </a:pPr>
            <a:r>
              <a:rPr lang="hr-HR" altLang="sr-Latn-RS" sz="4000" dirty="0"/>
              <a:t>dabar</a:t>
            </a:r>
          </a:p>
          <a:p>
            <a:pPr eaLnBrk="1" hangingPunct="1">
              <a:buFontTx/>
              <a:buChar char="-"/>
              <a:defRPr/>
            </a:pPr>
            <a:r>
              <a:rPr lang="hr-HR" altLang="sr-Latn-RS" sz="4000" dirty="0"/>
              <a:t>divlja patka</a:t>
            </a:r>
          </a:p>
          <a:p>
            <a:pPr eaLnBrk="1" hangingPunct="1">
              <a:buFontTx/>
              <a:buChar char="-"/>
              <a:defRPr/>
            </a:pPr>
            <a:r>
              <a:rPr lang="hr-HR" altLang="sr-Latn-RS" sz="4000" dirty="0"/>
              <a:t>bjelouška</a:t>
            </a:r>
          </a:p>
          <a:p>
            <a:pPr eaLnBrk="1" hangingPunct="1">
              <a:buFontTx/>
              <a:buChar char="-"/>
              <a:defRPr/>
            </a:pPr>
            <a:r>
              <a:rPr lang="hr-HR" altLang="sr-Latn-RS" sz="4000" dirty="0"/>
              <a:t>puž</a:t>
            </a:r>
          </a:p>
          <a:p>
            <a:pPr eaLnBrk="1" hangingPunct="1">
              <a:buFontTx/>
              <a:buChar char="-"/>
              <a:defRPr/>
            </a:pPr>
            <a:endParaRPr lang="hr-HR" altLang="sr-Latn-RS" sz="4000" dirty="0"/>
          </a:p>
        </p:txBody>
      </p:sp>
      <p:pic>
        <p:nvPicPr>
          <p:cNvPr id="13316" name="Slika 1">
            <a:extLst>
              <a:ext uri="{FF2B5EF4-FFF2-40B4-BE49-F238E27FC236}">
                <a16:creationId xmlns:a16="http://schemas.microsoft.com/office/drawing/2014/main" id="{1960C81C-48C7-46D1-814A-445AB6117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514" y="3951289"/>
            <a:ext cx="4016375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>
            <a:extLst>
              <a:ext uri="{FF2B5EF4-FFF2-40B4-BE49-F238E27FC236}">
                <a16:creationId xmlns:a16="http://schemas.microsoft.com/office/drawing/2014/main" id="{115946EC-1D19-4D8B-892B-6971F46A5C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3476" y="3141663"/>
            <a:ext cx="2016125" cy="12239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>
                <a:solidFill>
                  <a:srgbClr val="000000"/>
                </a:solidFill>
              </a:rPr>
              <a:t>Vode tekućice</a:t>
            </a:r>
          </a:p>
          <a:p>
            <a:pPr algn="ctr" eaLnBrk="1" hangingPunct="1"/>
            <a:r>
              <a:rPr lang="hr-HR" altLang="sr-Latn-RS">
                <a:solidFill>
                  <a:srgbClr val="000000"/>
                </a:solidFill>
              </a:rPr>
              <a:t> i živi svijet </a:t>
            </a:r>
          </a:p>
          <a:p>
            <a:pPr algn="ctr" eaLnBrk="1" hangingPunct="1"/>
            <a:r>
              <a:rPr lang="hr-HR" altLang="sr-Latn-RS">
                <a:solidFill>
                  <a:srgbClr val="000000"/>
                </a:solidFill>
              </a:rPr>
              <a:t>u njima</a:t>
            </a:r>
          </a:p>
        </p:txBody>
      </p:sp>
      <p:sp>
        <p:nvSpPr>
          <p:cNvPr id="14339" name="Rectangle 5">
            <a:extLst>
              <a:ext uri="{FF2B5EF4-FFF2-40B4-BE49-F238E27FC236}">
                <a16:creationId xmlns:a16="http://schemas.microsoft.com/office/drawing/2014/main" id="{992A2420-F803-404B-9CBB-2ACDDE3A1C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5414" y="1052514"/>
            <a:ext cx="1368425" cy="504825"/>
          </a:xfrm>
          <a:prstGeom prst="rect">
            <a:avLst/>
          </a:prstGeom>
          <a:solidFill>
            <a:srgbClr val="00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>
                <a:solidFill>
                  <a:srgbClr val="000000"/>
                </a:solidFill>
              </a:rPr>
              <a:t>TEKUĆICE</a:t>
            </a:r>
          </a:p>
        </p:txBody>
      </p:sp>
      <p:sp>
        <p:nvSpPr>
          <p:cNvPr id="14340" name="Rectangle 6">
            <a:extLst>
              <a:ext uri="{FF2B5EF4-FFF2-40B4-BE49-F238E27FC236}">
                <a16:creationId xmlns:a16="http://schemas.microsoft.com/office/drawing/2014/main" id="{CCAFF9D1-1878-42C7-BDFF-28069C2683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0" y="333376"/>
            <a:ext cx="1511300" cy="358775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>
                <a:solidFill>
                  <a:srgbClr val="000000"/>
                </a:solidFill>
              </a:rPr>
              <a:t>potoci</a:t>
            </a:r>
          </a:p>
        </p:txBody>
      </p:sp>
      <p:sp>
        <p:nvSpPr>
          <p:cNvPr id="14341" name="Rectangle 7">
            <a:extLst>
              <a:ext uri="{FF2B5EF4-FFF2-40B4-BE49-F238E27FC236}">
                <a16:creationId xmlns:a16="http://schemas.microsoft.com/office/drawing/2014/main" id="{7F5FA7A9-F36C-4672-BA7B-BFC22BF112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0" y="836614"/>
            <a:ext cx="1511300" cy="358775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>
                <a:solidFill>
                  <a:srgbClr val="000000"/>
                </a:solidFill>
              </a:rPr>
              <a:t>rječice</a:t>
            </a:r>
          </a:p>
        </p:txBody>
      </p:sp>
      <p:sp>
        <p:nvSpPr>
          <p:cNvPr id="14342" name="Rectangle 8">
            <a:extLst>
              <a:ext uri="{FF2B5EF4-FFF2-40B4-BE49-F238E27FC236}">
                <a16:creationId xmlns:a16="http://schemas.microsoft.com/office/drawing/2014/main" id="{2E66F765-CBB0-41B0-8AF2-D207EB9D58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0" y="1412876"/>
            <a:ext cx="1511300" cy="358775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>
                <a:solidFill>
                  <a:srgbClr val="000000"/>
                </a:solidFill>
              </a:rPr>
              <a:t>rijeke</a:t>
            </a:r>
          </a:p>
        </p:txBody>
      </p:sp>
      <p:sp>
        <p:nvSpPr>
          <p:cNvPr id="14343" name="Rectangle 9">
            <a:extLst>
              <a:ext uri="{FF2B5EF4-FFF2-40B4-BE49-F238E27FC236}">
                <a16:creationId xmlns:a16="http://schemas.microsoft.com/office/drawing/2014/main" id="{A519ACCE-C0D1-45E4-B3DE-2305224CA6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6275" y="2924176"/>
            <a:ext cx="1511300" cy="3587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>
                <a:solidFill>
                  <a:srgbClr val="000000"/>
                </a:solidFill>
              </a:rPr>
              <a:t>U VODI</a:t>
            </a:r>
          </a:p>
        </p:txBody>
      </p:sp>
      <p:sp>
        <p:nvSpPr>
          <p:cNvPr id="14344" name="Rectangle 10">
            <a:extLst>
              <a:ext uri="{FF2B5EF4-FFF2-40B4-BE49-F238E27FC236}">
                <a16:creationId xmlns:a16="http://schemas.microsoft.com/office/drawing/2014/main" id="{34D7054D-C45D-4B3D-9EA0-5C1647DB5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924176"/>
            <a:ext cx="1511300" cy="35877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>
                <a:solidFill>
                  <a:srgbClr val="000000"/>
                </a:solidFill>
              </a:rPr>
              <a:t>OKO VODE</a:t>
            </a:r>
          </a:p>
        </p:txBody>
      </p:sp>
      <p:sp>
        <p:nvSpPr>
          <p:cNvPr id="14345" name="Rectangle 11">
            <a:extLst>
              <a:ext uri="{FF2B5EF4-FFF2-40B4-BE49-F238E27FC236}">
                <a16:creationId xmlns:a16="http://schemas.microsoft.com/office/drawing/2014/main" id="{B0B2E7F6-93FA-45C9-A78F-8C19492A38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650" y="2276476"/>
            <a:ext cx="1944688" cy="576263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>
                <a:solidFill>
                  <a:srgbClr val="000000"/>
                </a:solidFill>
              </a:rPr>
              <a:t>BILJKE</a:t>
            </a:r>
          </a:p>
        </p:txBody>
      </p:sp>
      <p:sp>
        <p:nvSpPr>
          <p:cNvPr id="14346" name="Rectangle 12">
            <a:extLst>
              <a:ext uri="{FF2B5EF4-FFF2-40B4-BE49-F238E27FC236}">
                <a16:creationId xmlns:a16="http://schemas.microsoft.com/office/drawing/2014/main" id="{52EFEF3A-E68E-4B2F-BC56-E23D1A09FE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5051" y="3860801"/>
            <a:ext cx="1152525" cy="3587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>
                <a:solidFill>
                  <a:srgbClr val="000000"/>
                </a:solidFill>
              </a:rPr>
              <a:t>mahovine</a:t>
            </a:r>
          </a:p>
        </p:txBody>
      </p:sp>
      <p:sp>
        <p:nvSpPr>
          <p:cNvPr id="14347" name="Rectangle 13">
            <a:extLst>
              <a:ext uri="{FF2B5EF4-FFF2-40B4-BE49-F238E27FC236}">
                <a16:creationId xmlns:a16="http://schemas.microsoft.com/office/drawing/2014/main" id="{BD456AAE-DECC-4503-8422-1620B5EB71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933826"/>
            <a:ext cx="1187450" cy="35877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>
                <a:solidFill>
                  <a:srgbClr val="000000"/>
                </a:solidFill>
              </a:rPr>
              <a:t>topola</a:t>
            </a:r>
          </a:p>
        </p:txBody>
      </p:sp>
      <p:sp>
        <p:nvSpPr>
          <p:cNvPr id="14348" name="Rectangle 14">
            <a:extLst>
              <a:ext uri="{FF2B5EF4-FFF2-40B4-BE49-F238E27FC236}">
                <a16:creationId xmlns:a16="http://schemas.microsoft.com/office/drawing/2014/main" id="{A4792D46-68A9-4501-9AF2-2DAAFB2FC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5051" y="3429001"/>
            <a:ext cx="1152525" cy="3587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>
                <a:solidFill>
                  <a:srgbClr val="000000"/>
                </a:solidFill>
              </a:rPr>
              <a:t>alge</a:t>
            </a:r>
          </a:p>
        </p:txBody>
      </p:sp>
      <p:sp>
        <p:nvSpPr>
          <p:cNvPr id="14349" name="Rectangle 15">
            <a:extLst>
              <a:ext uri="{FF2B5EF4-FFF2-40B4-BE49-F238E27FC236}">
                <a16:creationId xmlns:a16="http://schemas.microsoft.com/office/drawing/2014/main" id="{A52C2A95-034C-42AF-B2D5-7560DFA316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429001"/>
            <a:ext cx="1187450" cy="35877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>
                <a:solidFill>
                  <a:srgbClr val="000000"/>
                </a:solidFill>
              </a:rPr>
              <a:t>vrba</a:t>
            </a:r>
          </a:p>
        </p:txBody>
      </p:sp>
      <p:sp>
        <p:nvSpPr>
          <p:cNvPr id="14350" name="Rectangle 16">
            <a:extLst>
              <a:ext uri="{FF2B5EF4-FFF2-40B4-BE49-F238E27FC236}">
                <a16:creationId xmlns:a16="http://schemas.microsoft.com/office/drawing/2014/main" id="{2EA6F3D3-2DA1-4FCD-94B4-009B0584EC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437064"/>
            <a:ext cx="1152525" cy="35877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>
                <a:solidFill>
                  <a:srgbClr val="000000"/>
                </a:solidFill>
              </a:rPr>
              <a:t>joha</a:t>
            </a:r>
          </a:p>
        </p:txBody>
      </p:sp>
      <p:sp>
        <p:nvSpPr>
          <p:cNvPr id="14351" name="Rectangle 17">
            <a:extLst>
              <a:ext uri="{FF2B5EF4-FFF2-40B4-BE49-F238E27FC236}">
                <a16:creationId xmlns:a16="http://schemas.microsoft.com/office/drawing/2014/main" id="{511EE73E-38C8-428D-924B-E5BD900463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5051" y="4868864"/>
            <a:ext cx="1152525" cy="3587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>
                <a:solidFill>
                  <a:srgbClr val="000000"/>
                </a:solidFill>
              </a:rPr>
              <a:t>krocanj</a:t>
            </a:r>
          </a:p>
        </p:txBody>
      </p:sp>
      <p:sp>
        <p:nvSpPr>
          <p:cNvPr id="14352" name="Rectangle 18">
            <a:extLst>
              <a:ext uri="{FF2B5EF4-FFF2-40B4-BE49-F238E27FC236}">
                <a16:creationId xmlns:a16="http://schemas.microsoft.com/office/drawing/2014/main" id="{43801C15-6607-4265-AEDD-0A625DA79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5051" y="4365626"/>
            <a:ext cx="1152525" cy="3587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>
                <a:solidFill>
                  <a:srgbClr val="000000"/>
                </a:solidFill>
              </a:rPr>
              <a:t>vod.kuga</a:t>
            </a:r>
          </a:p>
        </p:txBody>
      </p:sp>
      <p:sp>
        <p:nvSpPr>
          <p:cNvPr id="14353" name="Rectangle 19">
            <a:extLst>
              <a:ext uri="{FF2B5EF4-FFF2-40B4-BE49-F238E27FC236}">
                <a16:creationId xmlns:a16="http://schemas.microsoft.com/office/drawing/2014/main" id="{992E1BC7-ACC3-46C9-B080-52C3C81693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7438" y="765175"/>
            <a:ext cx="1511300" cy="719138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>
                <a:solidFill>
                  <a:srgbClr val="000000"/>
                </a:solidFill>
              </a:rPr>
              <a:t>ŽIVOTINJE</a:t>
            </a:r>
          </a:p>
        </p:txBody>
      </p:sp>
      <p:sp>
        <p:nvSpPr>
          <p:cNvPr id="14354" name="Rectangle 20">
            <a:extLst>
              <a:ext uri="{FF2B5EF4-FFF2-40B4-BE49-F238E27FC236}">
                <a16:creationId xmlns:a16="http://schemas.microsoft.com/office/drawing/2014/main" id="{256791CF-DB17-4FF9-BE54-A8556097A1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4289" y="3933826"/>
            <a:ext cx="1584325" cy="3587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>
                <a:solidFill>
                  <a:srgbClr val="000000"/>
                </a:solidFill>
              </a:rPr>
              <a:t>smuđ</a:t>
            </a:r>
          </a:p>
        </p:txBody>
      </p:sp>
      <p:sp>
        <p:nvSpPr>
          <p:cNvPr id="14355" name="Rectangle 21">
            <a:extLst>
              <a:ext uri="{FF2B5EF4-FFF2-40B4-BE49-F238E27FC236}">
                <a16:creationId xmlns:a16="http://schemas.microsoft.com/office/drawing/2014/main" id="{299572EF-C2A6-4E13-91B5-B48E26CB4A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8889" y="2565401"/>
            <a:ext cx="2879725" cy="576263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>
                <a:solidFill>
                  <a:srgbClr val="000000"/>
                </a:solidFill>
              </a:rPr>
              <a:t>U SPORIJIM TOKOVIMA</a:t>
            </a:r>
          </a:p>
        </p:txBody>
      </p:sp>
      <p:sp>
        <p:nvSpPr>
          <p:cNvPr id="14356" name="Rectangle 22">
            <a:extLst>
              <a:ext uri="{FF2B5EF4-FFF2-40B4-BE49-F238E27FC236}">
                <a16:creationId xmlns:a16="http://schemas.microsoft.com/office/drawing/2014/main" id="{F4BE57CB-37CF-4ED5-AFD0-6DF0067176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1050" y="1989139"/>
            <a:ext cx="1943100" cy="358775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dirty="0">
                <a:solidFill>
                  <a:srgbClr val="000000"/>
                </a:solidFill>
              </a:rPr>
              <a:t>vidra - zaštićena</a:t>
            </a:r>
          </a:p>
        </p:txBody>
      </p:sp>
      <p:sp>
        <p:nvSpPr>
          <p:cNvPr id="14357" name="Rectangle 23">
            <a:extLst>
              <a:ext uri="{FF2B5EF4-FFF2-40B4-BE49-F238E27FC236}">
                <a16:creationId xmlns:a16="http://schemas.microsoft.com/office/drawing/2014/main" id="{CB48B291-C72C-49C0-8B1D-D5E819D625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3925" y="1484314"/>
            <a:ext cx="1511300" cy="358775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>
                <a:solidFill>
                  <a:srgbClr val="000000"/>
                </a:solidFill>
              </a:rPr>
              <a:t>riječni rak</a:t>
            </a:r>
          </a:p>
        </p:txBody>
      </p:sp>
      <p:sp>
        <p:nvSpPr>
          <p:cNvPr id="14358" name="Rectangle 24">
            <a:extLst>
              <a:ext uri="{FF2B5EF4-FFF2-40B4-BE49-F238E27FC236}">
                <a16:creationId xmlns:a16="http://schemas.microsoft.com/office/drawing/2014/main" id="{2EB48B3A-4B70-4CF9-AAD3-4933CD29D8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4288" y="908051"/>
            <a:ext cx="1511300" cy="358775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>
                <a:solidFill>
                  <a:srgbClr val="000000"/>
                </a:solidFill>
              </a:rPr>
              <a:t>pastrva</a:t>
            </a:r>
          </a:p>
        </p:txBody>
      </p:sp>
      <p:sp>
        <p:nvSpPr>
          <p:cNvPr id="14359" name="Rectangle 25">
            <a:extLst>
              <a:ext uri="{FF2B5EF4-FFF2-40B4-BE49-F238E27FC236}">
                <a16:creationId xmlns:a16="http://schemas.microsoft.com/office/drawing/2014/main" id="{1B21E7BE-4940-404A-9C1C-2F9D21389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6226" y="333375"/>
            <a:ext cx="1871663" cy="503238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>
                <a:solidFill>
                  <a:srgbClr val="000000"/>
                </a:solidFill>
              </a:rPr>
              <a:t>U BRZACIMA</a:t>
            </a:r>
          </a:p>
        </p:txBody>
      </p:sp>
      <p:sp>
        <p:nvSpPr>
          <p:cNvPr id="14360" name="Rectangle 26">
            <a:extLst>
              <a:ext uri="{FF2B5EF4-FFF2-40B4-BE49-F238E27FC236}">
                <a16:creationId xmlns:a16="http://schemas.microsoft.com/office/drawing/2014/main" id="{E251D7EA-12BE-4819-9501-FB3EFF7AA0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5500" y="3933826"/>
            <a:ext cx="1511300" cy="3587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>
                <a:solidFill>
                  <a:srgbClr val="000000"/>
                </a:solidFill>
              </a:rPr>
              <a:t>som</a:t>
            </a:r>
          </a:p>
        </p:txBody>
      </p:sp>
      <p:sp>
        <p:nvSpPr>
          <p:cNvPr id="14361" name="Rectangle 27">
            <a:extLst>
              <a:ext uri="{FF2B5EF4-FFF2-40B4-BE49-F238E27FC236}">
                <a16:creationId xmlns:a16="http://schemas.microsoft.com/office/drawing/2014/main" id="{E61B4A9A-9638-4962-8624-3B1F4DA463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2851" y="3357564"/>
            <a:ext cx="1584325" cy="3587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>
                <a:solidFill>
                  <a:srgbClr val="000000"/>
                </a:solidFill>
              </a:rPr>
              <a:t>klen</a:t>
            </a:r>
          </a:p>
        </p:txBody>
      </p:sp>
      <p:sp>
        <p:nvSpPr>
          <p:cNvPr id="14362" name="Rectangle 28">
            <a:extLst>
              <a:ext uri="{FF2B5EF4-FFF2-40B4-BE49-F238E27FC236}">
                <a16:creationId xmlns:a16="http://schemas.microsoft.com/office/drawing/2014/main" id="{10119C16-FF7C-408B-AC0C-61828B257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5500" y="3357564"/>
            <a:ext cx="1511300" cy="3587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>
                <a:solidFill>
                  <a:srgbClr val="000000"/>
                </a:solidFill>
              </a:rPr>
              <a:t>šaran</a:t>
            </a:r>
          </a:p>
        </p:txBody>
      </p:sp>
      <p:sp>
        <p:nvSpPr>
          <p:cNvPr id="14363" name="Rectangle 29">
            <a:extLst>
              <a:ext uri="{FF2B5EF4-FFF2-40B4-BE49-F238E27FC236}">
                <a16:creationId xmlns:a16="http://schemas.microsoft.com/office/drawing/2014/main" id="{3A16E44F-5CC1-4DB3-AC42-4D6C606D31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4288" y="4508501"/>
            <a:ext cx="1511300" cy="3587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>
                <a:solidFill>
                  <a:srgbClr val="000000"/>
                </a:solidFill>
              </a:rPr>
              <a:t>bjelica</a:t>
            </a:r>
          </a:p>
        </p:txBody>
      </p:sp>
      <p:sp>
        <p:nvSpPr>
          <p:cNvPr id="14364" name="Rectangle 30">
            <a:extLst>
              <a:ext uri="{FF2B5EF4-FFF2-40B4-BE49-F238E27FC236}">
                <a16:creationId xmlns:a16="http://schemas.microsoft.com/office/drawing/2014/main" id="{B881787C-FCD2-44C0-B9A1-12406498FB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5500" y="4508501"/>
            <a:ext cx="1511300" cy="3587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>
                <a:solidFill>
                  <a:srgbClr val="000000"/>
                </a:solidFill>
              </a:rPr>
              <a:t>štuka</a:t>
            </a:r>
          </a:p>
        </p:txBody>
      </p:sp>
      <p:sp>
        <p:nvSpPr>
          <p:cNvPr id="14365" name="Rectangle 31">
            <a:extLst>
              <a:ext uri="{FF2B5EF4-FFF2-40B4-BE49-F238E27FC236}">
                <a16:creationId xmlns:a16="http://schemas.microsoft.com/office/drawing/2014/main" id="{7F330E00-D550-437A-BC3B-6D18E77F1C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3476" y="4581525"/>
            <a:ext cx="2016125" cy="6477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sz="1400">
                <a:solidFill>
                  <a:srgbClr val="000000"/>
                </a:solidFill>
              </a:rPr>
              <a:t>JOŠ NEKE ŽIVOTINJE</a:t>
            </a:r>
          </a:p>
        </p:txBody>
      </p:sp>
      <p:sp>
        <p:nvSpPr>
          <p:cNvPr id="14366" name="Rectangle 32">
            <a:extLst>
              <a:ext uri="{FF2B5EF4-FFF2-40B4-BE49-F238E27FC236}">
                <a16:creationId xmlns:a16="http://schemas.microsoft.com/office/drawing/2014/main" id="{F3DF7C1E-6BDD-47FF-B862-45F933CA21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0" y="5661026"/>
            <a:ext cx="6192838" cy="5746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dirty="0">
                <a:solidFill>
                  <a:srgbClr val="000000"/>
                </a:solidFill>
              </a:rPr>
              <a:t>Siva čaplja, divlja patka, dabar, bjelouška, žaba, puž </a:t>
            </a:r>
          </a:p>
        </p:txBody>
      </p:sp>
      <p:sp>
        <p:nvSpPr>
          <p:cNvPr id="14367" name="Line 44">
            <a:extLst>
              <a:ext uri="{FF2B5EF4-FFF2-40B4-BE49-F238E27FC236}">
                <a16:creationId xmlns:a16="http://schemas.microsoft.com/office/drawing/2014/main" id="{6E11B605-2C34-44AC-B48A-D828D55F9E4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08663" y="333375"/>
            <a:ext cx="0" cy="2808288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4368" name="Line 47">
            <a:extLst>
              <a:ext uri="{FF2B5EF4-FFF2-40B4-BE49-F238E27FC236}">
                <a16:creationId xmlns:a16="http://schemas.microsoft.com/office/drawing/2014/main" id="{B20F6EA3-E231-4DAC-A9DE-AB4C47397FF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03839" y="1341438"/>
            <a:ext cx="504825" cy="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4369" name="Line 48">
            <a:extLst>
              <a:ext uri="{FF2B5EF4-FFF2-40B4-BE49-F238E27FC236}">
                <a16:creationId xmlns:a16="http://schemas.microsoft.com/office/drawing/2014/main" id="{C6F72502-A203-423F-8D4C-4E94765AA4D2}"/>
              </a:ext>
            </a:extLst>
          </p:cNvPr>
          <p:cNvSpPr>
            <a:spLocks noChangeShapeType="1"/>
          </p:cNvSpPr>
          <p:nvPr/>
        </p:nvSpPr>
        <p:spPr bwMode="auto">
          <a:xfrm>
            <a:off x="5808664" y="1341438"/>
            <a:ext cx="3587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4370" name="Line 49">
            <a:extLst>
              <a:ext uri="{FF2B5EF4-FFF2-40B4-BE49-F238E27FC236}">
                <a16:creationId xmlns:a16="http://schemas.microsoft.com/office/drawing/2014/main" id="{CF2BB633-BAF5-4DA2-A13F-91C12A5B2EE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51314" y="2636838"/>
            <a:ext cx="1584325" cy="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4371" name="Line 51">
            <a:extLst>
              <a:ext uri="{FF2B5EF4-FFF2-40B4-BE49-F238E27FC236}">
                <a16:creationId xmlns:a16="http://schemas.microsoft.com/office/drawing/2014/main" id="{254CFA71-C59C-4C8D-9125-8C091D73FB7A}"/>
              </a:ext>
            </a:extLst>
          </p:cNvPr>
          <p:cNvSpPr>
            <a:spLocks noChangeShapeType="1"/>
          </p:cNvSpPr>
          <p:nvPr/>
        </p:nvSpPr>
        <p:spPr bwMode="auto">
          <a:xfrm>
            <a:off x="5880100" y="4365625"/>
            <a:ext cx="0" cy="2159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4372" name="Line 53">
            <a:extLst>
              <a:ext uri="{FF2B5EF4-FFF2-40B4-BE49-F238E27FC236}">
                <a16:creationId xmlns:a16="http://schemas.microsoft.com/office/drawing/2014/main" id="{525D61DB-EF98-4F3C-A022-5F1C7D62DDA5}"/>
              </a:ext>
            </a:extLst>
          </p:cNvPr>
          <p:cNvSpPr>
            <a:spLocks noChangeShapeType="1"/>
          </p:cNvSpPr>
          <p:nvPr/>
        </p:nvSpPr>
        <p:spPr bwMode="auto">
          <a:xfrm>
            <a:off x="7751763" y="1125538"/>
            <a:ext cx="431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4373" name="Line 54">
            <a:extLst>
              <a:ext uri="{FF2B5EF4-FFF2-40B4-BE49-F238E27FC236}">
                <a16:creationId xmlns:a16="http://schemas.microsoft.com/office/drawing/2014/main" id="{B437500C-0E55-4AA6-9B4D-5FE0345A32A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83563" y="836614"/>
            <a:ext cx="0" cy="2889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4374" name="Line 55">
            <a:extLst>
              <a:ext uri="{FF2B5EF4-FFF2-40B4-BE49-F238E27FC236}">
                <a16:creationId xmlns:a16="http://schemas.microsoft.com/office/drawing/2014/main" id="{8D341C0F-CF69-4563-AD3B-E4F5699AA46F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3700" y="1484314"/>
            <a:ext cx="0" cy="1368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4375" name="Line 56">
            <a:extLst>
              <a:ext uri="{FF2B5EF4-FFF2-40B4-BE49-F238E27FC236}">
                <a16:creationId xmlns:a16="http://schemas.microsoft.com/office/drawing/2014/main" id="{EAAE0DA9-CFBE-4555-ADCA-F59BA279B64A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3700" y="2852738"/>
            <a:ext cx="8651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4376" name="Line 57">
            <a:extLst>
              <a:ext uri="{FF2B5EF4-FFF2-40B4-BE49-F238E27FC236}">
                <a16:creationId xmlns:a16="http://schemas.microsoft.com/office/drawing/2014/main" id="{7498CD74-0F59-4C6C-95D9-9A49880870C5}"/>
              </a:ext>
            </a:extLst>
          </p:cNvPr>
          <p:cNvSpPr>
            <a:spLocks noChangeShapeType="1"/>
          </p:cNvSpPr>
          <p:nvPr/>
        </p:nvSpPr>
        <p:spPr bwMode="auto">
          <a:xfrm>
            <a:off x="9480550" y="1268413"/>
            <a:ext cx="0" cy="215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4377" name="Line 58">
            <a:extLst>
              <a:ext uri="{FF2B5EF4-FFF2-40B4-BE49-F238E27FC236}">
                <a16:creationId xmlns:a16="http://schemas.microsoft.com/office/drawing/2014/main" id="{3374F8F9-4147-4763-B15E-8470A02A0D65}"/>
              </a:ext>
            </a:extLst>
          </p:cNvPr>
          <p:cNvSpPr>
            <a:spLocks noChangeShapeType="1"/>
          </p:cNvSpPr>
          <p:nvPr/>
        </p:nvSpPr>
        <p:spPr bwMode="auto">
          <a:xfrm>
            <a:off x="9480550" y="1844675"/>
            <a:ext cx="0" cy="215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4378" name="Line 59">
            <a:extLst>
              <a:ext uri="{FF2B5EF4-FFF2-40B4-BE49-F238E27FC236}">
                <a16:creationId xmlns:a16="http://schemas.microsoft.com/office/drawing/2014/main" id="{6F7AE733-77B6-46D0-8712-C5A42B0A6BFF}"/>
              </a:ext>
            </a:extLst>
          </p:cNvPr>
          <p:cNvSpPr>
            <a:spLocks noChangeShapeType="1"/>
          </p:cNvSpPr>
          <p:nvPr/>
        </p:nvSpPr>
        <p:spPr bwMode="auto">
          <a:xfrm>
            <a:off x="8040688" y="3141663"/>
            <a:ext cx="0" cy="215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4379" name="Line 60">
            <a:extLst>
              <a:ext uri="{FF2B5EF4-FFF2-40B4-BE49-F238E27FC236}">
                <a16:creationId xmlns:a16="http://schemas.microsoft.com/office/drawing/2014/main" id="{033E77A7-B696-4405-9049-99B33776CA66}"/>
              </a:ext>
            </a:extLst>
          </p:cNvPr>
          <p:cNvSpPr>
            <a:spLocks noChangeShapeType="1"/>
          </p:cNvSpPr>
          <p:nvPr/>
        </p:nvSpPr>
        <p:spPr bwMode="auto">
          <a:xfrm>
            <a:off x="9696450" y="3141663"/>
            <a:ext cx="0" cy="215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4380" name="Line 61">
            <a:extLst>
              <a:ext uri="{FF2B5EF4-FFF2-40B4-BE49-F238E27FC236}">
                <a16:creationId xmlns:a16="http://schemas.microsoft.com/office/drawing/2014/main" id="{07126A94-F815-4850-BF67-E13D382AF417}"/>
              </a:ext>
            </a:extLst>
          </p:cNvPr>
          <p:cNvSpPr>
            <a:spLocks noChangeShapeType="1"/>
          </p:cNvSpPr>
          <p:nvPr/>
        </p:nvSpPr>
        <p:spPr bwMode="auto">
          <a:xfrm>
            <a:off x="8040688" y="3716339"/>
            <a:ext cx="0" cy="2889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4381" name="Line 62">
            <a:extLst>
              <a:ext uri="{FF2B5EF4-FFF2-40B4-BE49-F238E27FC236}">
                <a16:creationId xmlns:a16="http://schemas.microsoft.com/office/drawing/2014/main" id="{ADB46DFD-D21E-4B4D-9C30-477C2A223B70}"/>
              </a:ext>
            </a:extLst>
          </p:cNvPr>
          <p:cNvSpPr>
            <a:spLocks noChangeShapeType="1"/>
          </p:cNvSpPr>
          <p:nvPr/>
        </p:nvSpPr>
        <p:spPr bwMode="auto">
          <a:xfrm>
            <a:off x="9696450" y="3716339"/>
            <a:ext cx="0" cy="2174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4382" name="Line 63">
            <a:extLst>
              <a:ext uri="{FF2B5EF4-FFF2-40B4-BE49-F238E27FC236}">
                <a16:creationId xmlns:a16="http://schemas.microsoft.com/office/drawing/2014/main" id="{B2B34F80-E616-4561-AA97-181C6AEDCA29}"/>
              </a:ext>
            </a:extLst>
          </p:cNvPr>
          <p:cNvSpPr>
            <a:spLocks noChangeShapeType="1"/>
          </p:cNvSpPr>
          <p:nvPr/>
        </p:nvSpPr>
        <p:spPr bwMode="auto">
          <a:xfrm>
            <a:off x="8040688" y="4292600"/>
            <a:ext cx="0" cy="215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4383" name="Line 64">
            <a:extLst>
              <a:ext uri="{FF2B5EF4-FFF2-40B4-BE49-F238E27FC236}">
                <a16:creationId xmlns:a16="http://schemas.microsoft.com/office/drawing/2014/main" id="{1110D00C-8815-40C4-86F0-93330745F0B4}"/>
              </a:ext>
            </a:extLst>
          </p:cNvPr>
          <p:cNvSpPr>
            <a:spLocks noChangeShapeType="1"/>
          </p:cNvSpPr>
          <p:nvPr/>
        </p:nvSpPr>
        <p:spPr bwMode="auto">
          <a:xfrm>
            <a:off x="9696450" y="4292600"/>
            <a:ext cx="0" cy="215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4384" name="Line 65">
            <a:extLst>
              <a:ext uri="{FF2B5EF4-FFF2-40B4-BE49-F238E27FC236}">
                <a16:creationId xmlns:a16="http://schemas.microsoft.com/office/drawing/2014/main" id="{F7FBDE3A-4EE3-4874-B771-F00FBE08E397}"/>
              </a:ext>
            </a:extLst>
          </p:cNvPr>
          <p:cNvSpPr>
            <a:spLocks noChangeShapeType="1"/>
          </p:cNvSpPr>
          <p:nvPr/>
        </p:nvSpPr>
        <p:spPr bwMode="auto">
          <a:xfrm>
            <a:off x="5951538" y="5229225"/>
            <a:ext cx="0" cy="431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4385" name="Line 68">
            <a:extLst>
              <a:ext uri="{FF2B5EF4-FFF2-40B4-BE49-F238E27FC236}">
                <a16:creationId xmlns:a16="http://schemas.microsoft.com/office/drawing/2014/main" id="{09C419AE-B72F-42C3-B268-E09FBD8729F8}"/>
              </a:ext>
            </a:extLst>
          </p:cNvPr>
          <p:cNvSpPr>
            <a:spLocks noChangeShapeType="1"/>
          </p:cNvSpPr>
          <p:nvPr/>
        </p:nvSpPr>
        <p:spPr bwMode="auto">
          <a:xfrm>
            <a:off x="2495550" y="692151"/>
            <a:ext cx="0" cy="1444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4386" name="Line 69">
            <a:extLst>
              <a:ext uri="{FF2B5EF4-FFF2-40B4-BE49-F238E27FC236}">
                <a16:creationId xmlns:a16="http://schemas.microsoft.com/office/drawing/2014/main" id="{84343D1A-8419-48EF-9C4B-FA1552226096}"/>
              </a:ext>
            </a:extLst>
          </p:cNvPr>
          <p:cNvSpPr>
            <a:spLocks noChangeShapeType="1"/>
          </p:cNvSpPr>
          <p:nvPr/>
        </p:nvSpPr>
        <p:spPr bwMode="auto">
          <a:xfrm>
            <a:off x="2495550" y="1196975"/>
            <a:ext cx="0" cy="215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4387" name="Line 71">
            <a:extLst>
              <a:ext uri="{FF2B5EF4-FFF2-40B4-BE49-F238E27FC236}">
                <a16:creationId xmlns:a16="http://schemas.microsoft.com/office/drawing/2014/main" id="{3E3A4541-A886-4847-910C-863D37D49D0C}"/>
              </a:ext>
            </a:extLst>
          </p:cNvPr>
          <p:cNvSpPr>
            <a:spLocks noChangeShapeType="1"/>
          </p:cNvSpPr>
          <p:nvPr/>
        </p:nvSpPr>
        <p:spPr bwMode="auto">
          <a:xfrm>
            <a:off x="2063750" y="3284538"/>
            <a:ext cx="0" cy="1444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4388" name="Line 72">
            <a:extLst>
              <a:ext uri="{FF2B5EF4-FFF2-40B4-BE49-F238E27FC236}">
                <a16:creationId xmlns:a16="http://schemas.microsoft.com/office/drawing/2014/main" id="{6B1BA6E4-F14C-4D7A-A698-87F9C319B833}"/>
              </a:ext>
            </a:extLst>
          </p:cNvPr>
          <p:cNvSpPr>
            <a:spLocks noChangeShapeType="1"/>
          </p:cNvSpPr>
          <p:nvPr/>
        </p:nvSpPr>
        <p:spPr bwMode="auto">
          <a:xfrm>
            <a:off x="2063750" y="3789363"/>
            <a:ext cx="0" cy="1444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4389" name="Line 73">
            <a:extLst>
              <a:ext uri="{FF2B5EF4-FFF2-40B4-BE49-F238E27FC236}">
                <a16:creationId xmlns:a16="http://schemas.microsoft.com/office/drawing/2014/main" id="{8EE8ED52-B857-4CBE-BD25-0249C6DF6971}"/>
              </a:ext>
            </a:extLst>
          </p:cNvPr>
          <p:cNvSpPr>
            <a:spLocks noChangeShapeType="1"/>
          </p:cNvSpPr>
          <p:nvPr/>
        </p:nvSpPr>
        <p:spPr bwMode="auto">
          <a:xfrm>
            <a:off x="2063750" y="4292601"/>
            <a:ext cx="0" cy="1444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4390" name="Line 74">
            <a:extLst>
              <a:ext uri="{FF2B5EF4-FFF2-40B4-BE49-F238E27FC236}">
                <a16:creationId xmlns:a16="http://schemas.microsoft.com/office/drawing/2014/main" id="{7E094653-D0E8-45DF-8648-7D561C4B1880}"/>
              </a:ext>
            </a:extLst>
          </p:cNvPr>
          <p:cNvSpPr>
            <a:spLocks noChangeShapeType="1"/>
          </p:cNvSpPr>
          <p:nvPr/>
        </p:nvSpPr>
        <p:spPr bwMode="auto">
          <a:xfrm>
            <a:off x="4079875" y="3284538"/>
            <a:ext cx="71438" cy="1444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4391" name="Line 75">
            <a:extLst>
              <a:ext uri="{FF2B5EF4-FFF2-40B4-BE49-F238E27FC236}">
                <a16:creationId xmlns:a16="http://schemas.microsoft.com/office/drawing/2014/main" id="{CEBC4273-5655-4C1D-BFA3-E057B02D39B3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1313" y="3789364"/>
            <a:ext cx="0" cy="714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4392" name="Line 76">
            <a:extLst>
              <a:ext uri="{FF2B5EF4-FFF2-40B4-BE49-F238E27FC236}">
                <a16:creationId xmlns:a16="http://schemas.microsoft.com/office/drawing/2014/main" id="{2AE015C7-7E57-4B40-A5DF-7CED1B909C23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1313" y="4221163"/>
            <a:ext cx="0" cy="1444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4393" name="Line 77">
            <a:extLst>
              <a:ext uri="{FF2B5EF4-FFF2-40B4-BE49-F238E27FC236}">
                <a16:creationId xmlns:a16="http://schemas.microsoft.com/office/drawing/2014/main" id="{755CC947-6D70-45C7-81A0-E0D07729F25B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1313" y="4724401"/>
            <a:ext cx="0" cy="1444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4394" name="Line 78">
            <a:extLst>
              <a:ext uri="{FF2B5EF4-FFF2-40B4-BE49-F238E27FC236}">
                <a16:creationId xmlns:a16="http://schemas.microsoft.com/office/drawing/2014/main" id="{F7B22F9F-D2B4-4B7B-AA02-C429134BDA2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48075" y="1268413"/>
            <a:ext cx="2873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4395" name="Line 79">
            <a:extLst>
              <a:ext uri="{FF2B5EF4-FFF2-40B4-BE49-F238E27FC236}">
                <a16:creationId xmlns:a16="http://schemas.microsoft.com/office/drawing/2014/main" id="{6A241DE8-6A28-42A7-AF69-022103D3C6F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48075" y="476251"/>
            <a:ext cx="0" cy="7921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4396" name="Line 80">
            <a:extLst>
              <a:ext uri="{FF2B5EF4-FFF2-40B4-BE49-F238E27FC236}">
                <a16:creationId xmlns:a16="http://schemas.microsoft.com/office/drawing/2014/main" id="{0EC9A411-C995-4448-AFEA-E5A8A377C73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59151" y="476250"/>
            <a:ext cx="3603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4397" name="Line 81">
            <a:extLst>
              <a:ext uri="{FF2B5EF4-FFF2-40B4-BE49-F238E27FC236}">
                <a16:creationId xmlns:a16="http://schemas.microsoft.com/office/drawing/2014/main" id="{B9ABE7A3-41CE-4295-BB63-9BE64A5A511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59151" y="1052513"/>
            <a:ext cx="2889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4398" name="Line 82">
            <a:extLst>
              <a:ext uri="{FF2B5EF4-FFF2-40B4-BE49-F238E27FC236}">
                <a16:creationId xmlns:a16="http://schemas.microsoft.com/office/drawing/2014/main" id="{3BBFCD33-2E3F-4B30-A848-E77D30D5720C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8075" y="1196976"/>
            <a:ext cx="0" cy="3603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4399" name="Line 83">
            <a:extLst>
              <a:ext uri="{FF2B5EF4-FFF2-40B4-BE49-F238E27FC236}">
                <a16:creationId xmlns:a16="http://schemas.microsoft.com/office/drawing/2014/main" id="{B96F6875-E44E-4135-9357-6FE5ED77C30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59151" y="1557338"/>
            <a:ext cx="2889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01124C2F-03B4-4B79-A293-7DD1091946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3476" y="3141663"/>
            <a:ext cx="2016125" cy="1223962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>
                <a:solidFill>
                  <a:srgbClr val="000000"/>
                </a:solidFill>
              </a:rPr>
              <a:t>Vode tekućice</a:t>
            </a:r>
          </a:p>
          <a:p>
            <a:pPr algn="ctr" eaLnBrk="1" hangingPunct="1"/>
            <a:r>
              <a:rPr lang="hr-HR" altLang="sr-Latn-RS">
                <a:solidFill>
                  <a:srgbClr val="000000"/>
                </a:solidFill>
              </a:rPr>
              <a:t> i živi svijet </a:t>
            </a:r>
          </a:p>
          <a:p>
            <a:pPr algn="ctr" eaLnBrk="1" hangingPunct="1"/>
            <a:r>
              <a:rPr lang="hr-HR" altLang="sr-Latn-RS">
                <a:solidFill>
                  <a:srgbClr val="000000"/>
                </a:solidFill>
              </a:rPr>
              <a:t>u njima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E6DC236D-40D9-4880-9C16-F9B6613D79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5414" y="1052514"/>
            <a:ext cx="1368425" cy="504825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>
                <a:solidFill>
                  <a:srgbClr val="000000"/>
                </a:solidFill>
              </a:rPr>
              <a:t>TEKUĆICE</a:t>
            </a:r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9EF2D404-3E4E-4909-A396-56B9D74B32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0" y="333376"/>
            <a:ext cx="1511300" cy="358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sr-Latn-RS" altLang="sr-Latn-RS">
              <a:solidFill>
                <a:srgbClr val="000000"/>
              </a:solidFill>
            </a:endParaRPr>
          </a:p>
        </p:txBody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6BDBAC89-C2A6-4405-A462-0DCB15775D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0" y="836614"/>
            <a:ext cx="1511300" cy="358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sr-Latn-RS" altLang="sr-Latn-RS">
              <a:solidFill>
                <a:srgbClr val="000000"/>
              </a:solidFill>
            </a:endParaRPr>
          </a:p>
        </p:txBody>
      </p:sp>
      <p:sp>
        <p:nvSpPr>
          <p:cNvPr id="15366" name="Rectangle 6">
            <a:extLst>
              <a:ext uri="{FF2B5EF4-FFF2-40B4-BE49-F238E27FC236}">
                <a16:creationId xmlns:a16="http://schemas.microsoft.com/office/drawing/2014/main" id="{7133CE53-DEDF-4A20-990D-93C4E926E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0" y="1412876"/>
            <a:ext cx="1511300" cy="358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sr-Latn-RS" altLang="sr-Latn-RS">
              <a:solidFill>
                <a:srgbClr val="000000"/>
              </a:solidFill>
            </a:endParaRPr>
          </a:p>
        </p:txBody>
      </p:sp>
      <p:sp>
        <p:nvSpPr>
          <p:cNvPr id="15367" name="Rectangle 7">
            <a:extLst>
              <a:ext uri="{FF2B5EF4-FFF2-40B4-BE49-F238E27FC236}">
                <a16:creationId xmlns:a16="http://schemas.microsoft.com/office/drawing/2014/main" id="{9E9F18DE-A0E0-4F04-A231-2C2CA53591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6275" y="2924176"/>
            <a:ext cx="1511300" cy="358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>
                <a:solidFill>
                  <a:srgbClr val="000000"/>
                </a:solidFill>
              </a:rPr>
              <a:t>U VODI</a:t>
            </a:r>
          </a:p>
        </p:txBody>
      </p:sp>
      <p:sp>
        <p:nvSpPr>
          <p:cNvPr id="15368" name="Rectangle 8">
            <a:extLst>
              <a:ext uri="{FF2B5EF4-FFF2-40B4-BE49-F238E27FC236}">
                <a16:creationId xmlns:a16="http://schemas.microsoft.com/office/drawing/2014/main" id="{1F621A9B-4304-4B9E-8D4C-981025DDA0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924176"/>
            <a:ext cx="1511300" cy="358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>
                <a:solidFill>
                  <a:srgbClr val="000000"/>
                </a:solidFill>
              </a:rPr>
              <a:t>OKO VODE</a:t>
            </a:r>
          </a:p>
        </p:txBody>
      </p:sp>
      <p:sp>
        <p:nvSpPr>
          <p:cNvPr id="15369" name="Rectangle 9">
            <a:extLst>
              <a:ext uri="{FF2B5EF4-FFF2-40B4-BE49-F238E27FC236}">
                <a16:creationId xmlns:a16="http://schemas.microsoft.com/office/drawing/2014/main" id="{7D162DB5-D9B4-45A9-BEA1-70D4D2513E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650" y="2276476"/>
            <a:ext cx="1944688" cy="576263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>
                <a:solidFill>
                  <a:srgbClr val="000000"/>
                </a:solidFill>
              </a:rPr>
              <a:t>BILJKE</a:t>
            </a:r>
          </a:p>
        </p:txBody>
      </p:sp>
      <p:sp>
        <p:nvSpPr>
          <p:cNvPr id="15370" name="Rectangle 10">
            <a:extLst>
              <a:ext uri="{FF2B5EF4-FFF2-40B4-BE49-F238E27FC236}">
                <a16:creationId xmlns:a16="http://schemas.microsoft.com/office/drawing/2014/main" id="{AB24A5E8-6B13-4F33-92DC-58C17D4466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5051" y="3860801"/>
            <a:ext cx="1152525" cy="358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sr-Latn-RS" altLang="sr-Latn-RS">
              <a:solidFill>
                <a:srgbClr val="000000"/>
              </a:solidFill>
            </a:endParaRPr>
          </a:p>
        </p:txBody>
      </p:sp>
      <p:sp>
        <p:nvSpPr>
          <p:cNvPr id="15371" name="Rectangle 11">
            <a:extLst>
              <a:ext uri="{FF2B5EF4-FFF2-40B4-BE49-F238E27FC236}">
                <a16:creationId xmlns:a16="http://schemas.microsoft.com/office/drawing/2014/main" id="{F0FE90F2-6CA0-4792-92A0-352CE9DE65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933826"/>
            <a:ext cx="1187450" cy="358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sr-Latn-RS" altLang="sr-Latn-RS">
              <a:solidFill>
                <a:srgbClr val="000000"/>
              </a:solidFill>
            </a:endParaRPr>
          </a:p>
        </p:txBody>
      </p:sp>
      <p:sp>
        <p:nvSpPr>
          <p:cNvPr id="15372" name="Rectangle 12">
            <a:extLst>
              <a:ext uri="{FF2B5EF4-FFF2-40B4-BE49-F238E27FC236}">
                <a16:creationId xmlns:a16="http://schemas.microsoft.com/office/drawing/2014/main" id="{DE96ABD2-71FD-4CE5-A713-5F674C28A1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5051" y="3429001"/>
            <a:ext cx="1152525" cy="358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sr-Latn-RS" altLang="sr-Latn-RS">
              <a:solidFill>
                <a:srgbClr val="000000"/>
              </a:solidFill>
            </a:endParaRPr>
          </a:p>
        </p:txBody>
      </p:sp>
      <p:sp>
        <p:nvSpPr>
          <p:cNvPr id="15373" name="Rectangle 13">
            <a:extLst>
              <a:ext uri="{FF2B5EF4-FFF2-40B4-BE49-F238E27FC236}">
                <a16:creationId xmlns:a16="http://schemas.microsoft.com/office/drawing/2014/main" id="{2BDE0C7D-1F30-4693-80F3-EAE7F8A86F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429001"/>
            <a:ext cx="1187450" cy="358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sr-Latn-RS" altLang="sr-Latn-RS">
              <a:solidFill>
                <a:srgbClr val="000000"/>
              </a:solidFill>
            </a:endParaRPr>
          </a:p>
        </p:txBody>
      </p:sp>
      <p:sp>
        <p:nvSpPr>
          <p:cNvPr id="15374" name="Rectangle 14">
            <a:extLst>
              <a:ext uri="{FF2B5EF4-FFF2-40B4-BE49-F238E27FC236}">
                <a16:creationId xmlns:a16="http://schemas.microsoft.com/office/drawing/2014/main" id="{8F1E6C44-1C52-41C1-BFA9-03A014C1F8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437064"/>
            <a:ext cx="1152525" cy="358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sr-Latn-RS" altLang="sr-Latn-RS">
              <a:solidFill>
                <a:srgbClr val="000000"/>
              </a:solidFill>
            </a:endParaRPr>
          </a:p>
        </p:txBody>
      </p:sp>
      <p:sp>
        <p:nvSpPr>
          <p:cNvPr id="15375" name="Rectangle 15">
            <a:extLst>
              <a:ext uri="{FF2B5EF4-FFF2-40B4-BE49-F238E27FC236}">
                <a16:creationId xmlns:a16="http://schemas.microsoft.com/office/drawing/2014/main" id="{9F2DDB62-9089-47E4-A607-2802ADD4A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5051" y="4868864"/>
            <a:ext cx="1152525" cy="358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sr-Latn-RS" altLang="sr-Latn-RS">
              <a:solidFill>
                <a:srgbClr val="000000"/>
              </a:solidFill>
            </a:endParaRPr>
          </a:p>
        </p:txBody>
      </p:sp>
      <p:sp>
        <p:nvSpPr>
          <p:cNvPr id="15376" name="Rectangle 16">
            <a:extLst>
              <a:ext uri="{FF2B5EF4-FFF2-40B4-BE49-F238E27FC236}">
                <a16:creationId xmlns:a16="http://schemas.microsoft.com/office/drawing/2014/main" id="{1A663C4A-FADE-4750-9B36-A7D890E4F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5051" y="4365626"/>
            <a:ext cx="1152525" cy="358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sr-Latn-RS" altLang="sr-Latn-RS">
              <a:solidFill>
                <a:srgbClr val="000000"/>
              </a:solidFill>
            </a:endParaRPr>
          </a:p>
        </p:txBody>
      </p:sp>
      <p:sp>
        <p:nvSpPr>
          <p:cNvPr id="15377" name="Rectangle 17">
            <a:extLst>
              <a:ext uri="{FF2B5EF4-FFF2-40B4-BE49-F238E27FC236}">
                <a16:creationId xmlns:a16="http://schemas.microsoft.com/office/drawing/2014/main" id="{58CD0EF4-C0D5-4D99-B0EE-E64D5777CC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7438" y="765175"/>
            <a:ext cx="1511300" cy="719138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>
                <a:solidFill>
                  <a:srgbClr val="000000"/>
                </a:solidFill>
              </a:rPr>
              <a:t>ŽIVOTINJE</a:t>
            </a:r>
          </a:p>
        </p:txBody>
      </p:sp>
      <p:sp>
        <p:nvSpPr>
          <p:cNvPr id="15378" name="Rectangle 18">
            <a:extLst>
              <a:ext uri="{FF2B5EF4-FFF2-40B4-BE49-F238E27FC236}">
                <a16:creationId xmlns:a16="http://schemas.microsoft.com/office/drawing/2014/main" id="{1322EB48-8BC2-4E06-ADA2-A7A271CE23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4289" y="3933826"/>
            <a:ext cx="1584325" cy="358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sr-Latn-RS" altLang="sr-Latn-RS">
              <a:solidFill>
                <a:srgbClr val="000000"/>
              </a:solidFill>
            </a:endParaRPr>
          </a:p>
        </p:txBody>
      </p:sp>
      <p:sp>
        <p:nvSpPr>
          <p:cNvPr id="15379" name="Rectangle 19">
            <a:extLst>
              <a:ext uri="{FF2B5EF4-FFF2-40B4-BE49-F238E27FC236}">
                <a16:creationId xmlns:a16="http://schemas.microsoft.com/office/drawing/2014/main" id="{082BC4EE-0ED0-4044-80C0-E31A0EB1E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8889" y="2565401"/>
            <a:ext cx="2879725" cy="57626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>
                <a:solidFill>
                  <a:srgbClr val="000000"/>
                </a:solidFill>
              </a:rPr>
              <a:t>U SPORIJIM TOKOVIMA</a:t>
            </a:r>
          </a:p>
        </p:txBody>
      </p:sp>
      <p:sp>
        <p:nvSpPr>
          <p:cNvPr id="15380" name="Rectangle 20">
            <a:extLst>
              <a:ext uri="{FF2B5EF4-FFF2-40B4-BE49-F238E27FC236}">
                <a16:creationId xmlns:a16="http://schemas.microsoft.com/office/drawing/2014/main" id="{44D2817B-FDA5-483A-A122-F81EA744A6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6950" y="2060576"/>
            <a:ext cx="1511300" cy="358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sr-Latn-RS" altLang="sr-Latn-RS">
              <a:solidFill>
                <a:srgbClr val="000000"/>
              </a:solidFill>
            </a:endParaRPr>
          </a:p>
        </p:txBody>
      </p:sp>
      <p:sp>
        <p:nvSpPr>
          <p:cNvPr id="15381" name="Rectangle 21">
            <a:extLst>
              <a:ext uri="{FF2B5EF4-FFF2-40B4-BE49-F238E27FC236}">
                <a16:creationId xmlns:a16="http://schemas.microsoft.com/office/drawing/2014/main" id="{2D430809-39DF-42DB-8B92-EDA690DD96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3925" y="1484314"/>
            <a:ext cx="1511300" cy="358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sr-Latn-RS" altLang="sr-Latn-RS">
              <a:solidFill>
                <a:srgbClr val="000000"/>
              </a:solidFill>
            </a:endParaRPr>
          </a:p>
        </p:txBody>
      </p:sp>
      <p:sp>
        <p:nvSpPr>
          <p:cNvPr id="15382" name="Rectangle 22">
            <a:extLst>
              <a:ext uri="{FF2B5EF4-FFF2-40B4-BE49-F238E27FC236}">
                <a16:creationId xmlns:a16="http://schemas.microsoft.com/office/drawing/2014/main" id="{C461BDC5-0041-4E9A-B4E6-83848CC5E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4288" y="908051"/>
            <a:ext cx="1511300" cy="358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sr-Latn-RS" altLang="sr-Latn-RS">
              <a:solidFill>
                <a:srgbClr val="000000"/>
              </a:solidFill>
            </a:endParaRPr>
          </a:p>
        </p:txBody>
      </p:sp>
      <p:sp>
        <p:nvSpPr>
          <p:cNvPr id="15383" name="Rectangle 23">
            <a:extLst>
              <a:ext uri="{FF2B5EF4-FFF2-40B4-BE49-F238E27FC236}">
                <a16:creationId xmlns:a16="http://schemas.microsoft.com/office/drawing/2014/main" id="{849494C4-7F1A-4852-8353-5462992FEC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6226" y="333375"/>
            <a:ext cx="1871663" cy="50323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>
                <a:solidFill>
                  <a:srgbClr val="000000"/>
                </a:solidFill>
              </a:rPr>
              <a:t>U BRZACIMA</a:t>
            </a:r>
          </a:p>
        </p:txBody>
      </p:sp>
      <p:sp>
        <p:nvSpPr>
          <p:cNvPr id="15384" name="Rectangle 24">
            <a:extLst>
              <a:ext uri="{FF2B5EF4-FFF2-40B4-BE49-F238E27FC236}">
                <a16:creationId xmlns:a16="http://schemas.microsoft.com/office/drawing/2014/main" id="{F01CFBC8-9261-4B37-9698-556CEE45B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5500" y="3933826"/>
            <a:ext cx="1511300" cy="358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sr-Latn-RS" altLang="sr-Latn-RS">
              <a:solidFill>
                <a:srgbClr val="000000"/>
              </a:solidFill>
            </a:endParaRPr>
          </a:p>
        </p:txBody>
      </p:sp>
      <p:sp>
        <p:nvSpPr>
          <p:cNvPr id="15385" name="Rectangle 25">
            <a:extLst>
              <a:ext uri="{FF2B5EF4-FFF2-40B4-BE49-F238E27FC236}">
                <a16:creationId xmlns:a16="http://schemas.microsoft.com/office/drawing/2014/main" id="{CDF435B2-4269-45F8-83BE-568AF28184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2851" y="3357564"/>
            <a:ext cx="1584325" cy="358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sr-Latn-RS" altLang="sr-Latn-RS">
              <a:solidFill>
                <a:srgbClr val="000000"/>
              </a:solidFill>
            </a:endParaRPr>
          </a:p>
        </p:txBody>
      </p:sp>
      <p:sp>
        <p:nvSpPr>
          <p:cNvPr id="15386" name="Rectangle 26">
            <a:extLst>
              <a:ext uri="{FF2B5EF4-FFF2-40B4-BE49-F238E27FC236}">
                <a16:creationId xmlns:a16="http://schemas.microsoft.com/office/drawing/2014/main" id="{FD28BA10-A1D2-41C3-9154-41BDDB105D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5500" y="3357564"/>
            <a:ext cx="1511300" cy="358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sr-Latn-RS" altLang="sr-Latn-RS">
              <a:solidFill>
                <a:srgbClr val="000000"/>
              </a:solidFill>
            </a:endParaRPr>
          </a:p>
        </p:txBody>
      </p:sp>
      <p:sp>
        <p:nvSpPr>
          <p:cNvPr id="15387" name="Rectangle 27">
            <a:extLst>
              <a:ext uri="{FF2B5EF4-FFF2-40B4-BE49-F238E27FC236}">
                <a16:creationId xmlns:a16="http://schemas.microsoft.com/office/drawing/2014/main" id="{A616A701-22A3-4DC2-9A91-DEF1507F97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4288" y="4508501"/>
            <a:ext cx="1511300" cy="358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sr-Latn-RS" altLang="sr-Latn-RS">
              <a:solidFill>
                <a:srgbClr val="000000"/>
              </a:solidFill>
            </a:endParaRPr>
          </a:p>
        </p:txBody>
      </p:sp>
      <p:sp>
        <p:nvSpPr>
          <p:cNvPr id="15388" name="Rectangle 28">
            <a:extLst>
              <a:ext uri="{FF2B5EF4-FFF2-40B4-BE49-F238E27FC236}">
                <a16:creationId xmlns:a16="http://schemas.microsoft.com/office/drawing/2014/main" id="{50D4AFF8-DA63-482B-82B0-2D874D9A85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5500" y="4508501"/>
            <a:ext cx="1511300" cy="358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sr-Latn-RS" altLang="sr-Latn-RS">
              <a:solidFill>
                <a:srgbClr val="000000"/>
              </a:solidFill>
            </a:endParaRPr>
          </a:p>
        </p:txBody>
      </p:sp>
      <p:sp>
        <p:nvSpPr>
          <p:cNvPr id="15389" name="Rectangle 29">
            <a:extLst>
              <a:ext uri="{FF2B5EF4-FFF2-40B4-BE49-F238E27FC236}">
                <a16:creationId xmlns:a16="http://schemas.microsoft.com/office/drawing/2014/main" id="{B36E0C44-C595-419A-96ED-178E60E8F1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3476" y="4581525"/>
            <a:ext cx="2016125" cy="647700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sz="1400">
                <a:solidFill>
                  <a:srgbClr val="000000"/>
                </a:solidFill>
              </a:rPr>
              <a:t>JOŠ NEKE ŽIVOTINJE</a:t>
            </a:r>
          </a:p>
        </p:txBody>
      </p:sp>
      <p:sp>
        <p:nvSpPr>
          <p:cNvPr id="15390" name="Rectangle 30">
            <a:extLst>
              <a:ext uri="{FF2B5EF4-FFF2-40B4-BE49-F238E27FC236}">
                <a16:creationId xmlns:a16="http://schemas.microsoft.com/office/drawing/2014/main" id="{361A6394-EF4F-4BDE-B97E-575017B36A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0" y="5661026"/>
            <a:ext cx="6192838" cy="5746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sr-Latn-RS" altLang="sr-Latn-RS">
              <a:solidFill>
                <a:srgbClr val="000000"/>
              </a:solidFill>
            </a:endParaRPr>
          </a:p>
        </p:txBody>
      </p:sp>
      <p:sp>
        <p:nvSpPr>
          <p:cNvPr id="15391" name="Line 31">
            <a:extLst>
              <a:ext uri="{FF2B5EF4-FFF2-40B4-BE49-F238E27FC236}">
                <a16:creationId xmlns:a16="http://schemas.microsoft.com/office/drawing/2014/main" id="{184CA778-670F-4C23-AF16-8C5343ADEC7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08663" y="333375"/>
            <a:ext cx="0" cy="2808288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5392" name="Line 32">
            <a:extLst>
              <a:ext uri="{FF2B5EF4-FFF2-40B4-BE49-F238E27FC236}">
                <a16:creationId xmlns:a16="http://schemas.microsoft.com/office/drawing/2014/main" id="{82F88CB8-1E45-4D32-B416-26624549C99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03839" y="1341438"/>
            <a:ext cx="504825" cy="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5393" name="Line 33">
            <a:extLst>
              <a:ext uri="{FF2B5EF4-FFF2-40B4-BE49-F238E27FC236}">
                <a16:creationId xmlns:a16="http://schemas.microsoft.com/office/drawing/2014/main" id="{C4CD0F6D-6518-414C-BD77-B28ED89F30CF}"/>
              </a:ext>
            </a:extLst>
          </p:cNvPr>
          <p:cNvSpPr>
            <a:spLocks noChangeShapeType="1"/>
          </p:cNvSpPr>
          <p:nvPr/>
        </p:nvSpPr>
        <p:spPr bwMode="auto">
          <a:xfrm>
            <a:off x="5808664" y="1341438"/>
            <a:ext cx="3587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5394" name="Line 34">
            <a:extLst>
              <a:ext uri="{FF2B5EF4-FFF2-40B4-BE49-F238E27FC236}">
                <a16:creationId xmlns:a16="http://schemas.microsoft.com/office/drawing/2014/main" id="{C3E086AF-2832-4537-8F9A-B24CE2B2C9B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51314" y="2636838"/>
            <a:ext cx="1584325" cy="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5395" name="Line 35">
            <a:extLst>
              <a:ext uri="{FF2B5EF4-FFF2-40B4-BE49-F238E27FC236}">
                <a16:creationId xmlns:a16="http://schemas.microsoft.com/office/drawing/2014/main" id="{E8D55182-DA8A-4D00-AC97-A594BF73FB04}"/>
              </a:ext>
            </a:extLst>
          </p:cNvPr>
          <p:cNvSpPr>
            <a:spLocks noChangeShapeType="1"/>
          </p:cNvSpPr>
          <p:nvPr/>
        </p:nvSpPr>
        <p:spPr bwMode="auto">
          <a:xfrm>
            <a:off x="5880100" y="4365625"/>
            <a:ext cx="0" cy="2159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5396" name="Line 36">
            <a:extLst>
              <a:ext uri="{FF2B5EF4-FFF2-40B4-BE49-F238E27FC236}">
                <a16:creationId xmlns:a16="http://schemas.microsoft.com/office/drawing/2014/main" id="{8F23118A-3E5A-4BB8-A03B-D5672BD36225}"/>
              </a:ext>
            </a:extLst>
          </p:cNvPr>
          <p:cNvSpPr>
            <a:spLocks noChangeShapeType="1"/>
          </p:cNvSpPr>
          <p:nvPr/>
        </p:nvSpPr>
        <p:spPr bwMode="auto">
          <a:xfrm>
            <a:off x="7751763" y="1125538"/>
            <a:ext cx="431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5397" name="Line 37">
            <a:extLst>
              <a:ext uri="{FF2B5EF4-FFF2-40B4-BE49-F238E27FC236}">
                <a16:creationId xmlns:a16="http://schemas.microsoft.com/office/drawing/2014/main" id="{91F036B4-5D6C-4BB8-8BF3-F0711420269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83563" y="836614"/>
            <a:ext cx="0" cy="2889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5398" name="Line 38">
            <a:extLst>
              <a:ext uri="{FF2B5EF4-FFF2-40B4-BE49-F238E27FC236}">
                <a16:creationId xmlns:a16="http://schemas.microsoft.com/office/drawing/2014/main" id="{99913F7E-A0FA-4849-8AE2-0A9B97F8F721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3700" y="1484314"/>
            <a:ext cx="0" cy="1368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5399" name="Line 39">
            <a:extLst>
              <a:ext uri="{FF2B5EF4-FFF2-40B4-BE49-F238E27FC236}">
                <a16:creationId xmlns:a16="http://schemas.microsoft.com/office/drawing/2014/main" id="{E7356FCB-E4EC-419E-92D7-D9B25B2ABDC1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3700" y="2852738"/>
            <a:ext cx="8651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5400" name="Line 40">
            <a:extLst>
              <a:ext uri="{FF2B5EF4-FFF2-40B4-BE49-F238E27FC236}">
                <a16:creationId xmlns:a16="http://schemas.microsoft.com/office/drawing/2014/main" id="{A55AA60F-9AC3-473A-A1CD-DBBEB389DA60}"/>
              </a:ext>
            </a:extLst>
          </p:cNvPr>
          <p:cNvSpPr>
            <a:spLocks noChangeShapeType="1"/>
          </p:cNvSpPr>
          <p:nvPr/>
        </p:nvSpPr>
        <p:spPr bwMode="auto">
          <a:xfrm>
            <a:off x="9480550" y="1268413"/>
            <a:ext cx="0" cy="215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5401" name="Line 41">
            <a:extLst>
              <a:ext uri="{FF2B5EF4-FFF2-40B4-BE49-F238E27FC236}">
                <a16:creationId xmlns:a16="http://schemas.microsoft.com/office/drawing/2014/main" id="{D5E2F54C-E79D-4A09-9AAC-391F2462E276}"/>
              </a:ext>
            </a:extLst>
          </p:cNvPr>
          <p:cNvSpPr>
            <a:spLocks noChangeShapeType="1"/>
          </p:cNvSpPr>
          <p:nvPr/>
        </p:nvSpPr>
        <p:spPr bwMode="auto">
          <a:xfrm>
            <a:off x="9480550" y="1844675"/>
            <a:ext cx="0" cy="215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5402" name="Line 42">
            <a:extLst>
              <a:ext uri="{FF2B5EF4-FFF2-40B4-BE49-F238E27FC236}">
                <a16:creationId xmlns:a16="http://schemas.microsoft.com/office/drawing/2014/main" id="{F3D08382-A6FB-4C1F-94EC-06F84E186D52}"/>
              </a:ext>
            </a:extLst>
          </p:cNvPr>
          <p:cNvSpPr>
            <a:spLocks noChangeShapeType="1"/>
          </p:cNvSpPr>
          <p:nvPr/>
        </p:nvSpPr>
        <p:spPr bwMode="auto">
          <a:xfrm>
            <a:off x="8040688" y="3141663"/>
            <a:ext cx="0" cy="215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5403" name="Line 43">
            <a:extLst>
              <a:ext uri="{FF2B5EF4-FFF2-40B4-BE49-F238E27FC236}">
                <a16:creationId xmlns:a16="http://schemas.microsoft.com/office/drawing/2014/main" id="{AB8A7719-A6AF-46B9-BFDD-E62E18486CC2}"/>
              </a:ext>
            </a:extLst>
          </p:cNvPr>
          <p:cNvSpPr>
            <a:spLocks noChangeShapeType="1"/>
          </p:cNvSpPr>
          <p:nvPr/>
        </p:nvSpPr>
        <p:spPr bwMode="auto">
          <a:xfrm>
            <a:off x="9696450" y="3141663"/>
            <a:ext cx="0" cy="215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5404" name="Line 44">
            <a:extLst>
              <a:ext uri="{FF2B5EF4-FFF2-40B4-BE49-F238E27FC236}">
                <a16:creationId xmlns:a16="http://schemas.microsoft.com/office/drawing/2014/main" id="{EC6ED203-64DC-452A-B8EE-4CAAF23F10A1}"/>
              </a:ext>
            </a:extLst>
          </p:cNvPr>
          <p:cNvSpPr>
            <a:spLocks noChangeShapeType="1"/>
          </p:cNvSpPr>
          <p:nvPr/>
        </p:nvSpPr>
        <p:spPr bwMode="auto">
          <a:xfrm>
            <a:off x="8040688" y="3716339"/>
            <a:ext cx="0" cy="2889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5405" name="Line 45">
            <a:extLst>
              <a:ext uri="{FF2B5EF4-FFF2-40B4-BE49-F238E27FC236}">
                <a16:creationId xmlns:a16="http://schemas.microsoft.com/office/drawing/2014/main" id="{9FB60BED-E2E5-4B2A-822C-75957F477D40}"/>
              </a:ext>
            </a:extLst>
          </p:cNvPr>
          <p:cNvSpPr>
            <a:spLocks noChangeShapeType="1"/>
          </p:cNvSpPr>
          <p:nvPr/>
        </p:nvSpPr>
        <p:spPr bwMode="auto">
          <a:xfrm>
            <a:off x="9696450" y="3716339"/>
            <a:ext cx="0" cy="2174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5406" name="Line 46">
            <a:extLst>
              <a:ext uri="{FF2B5EF4-FFF2-40B4-BE49-F238E27FC236}">
                <a16:creationId xmlns:a16="http://schemas.microsoft.com/office/drawing/2014/main" id="{70DD4782-94C9-49D9-AAFA-45197F3DAB30}"/>
              </a:ext>
            </a:extLst>
          </p:cNvPr>
          <p:cNvSpPr>
            <a:spLocks noChangeShapeType="1"/>
          </p:cNvSpPr>
          <p:nvPr/>
        </p:nvSpPr>
        <p:spPr bwMode="auto">
          <a:xfrm>
            <a:off x="8040688" y="4292600"/>
            <a:ext cx="0" cy="215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5407" name="Line 47">
            <a:extLst>
              <a:ext uri="{FF2B5EF4-FFF2-40B4-BE49-F238E27FC236}">
                <a16:creationId xmlns:a16="http://schemas.microsoft.com/office/drawing/2014/main" id="{E750DE94-F26D-44BE-9ED8-0BA24728643D}"/>
              </a:ext>
            </a:extLst>
          </p:cNvPr>
          <p:cNvSpPr>
            <a:spLocks noChangeShapeType="1"/>
          </p:cNvSpPr>
          <p:nvPr/>
        </p:nvSpPr>
        <p:spPr bwMode="auto">
          <a:xfrm>
            <a:off x="9696450" y="4292600"/>
            <a:ext cx="0" cy="215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5408" name="Line 48">
            <a:extLst>
              <a:ext uri="{FF2B5EF4-FFF2-40B4-BE49-F238E27FC236}">
                <a16:creationId xmlns:a16="http://schemas.microsoft.com/office/drawing/2014/main" id="{71B4EADF-677C-42AF-B927-295369EF07E8}"/>
              </a:ext>
            </a:extLst>
          </p:cNvPr>
          <p:cNvSpPr>
            <a:spLocks noChangeShapeType="1"/>
          </p:cNvSpPr>
          <p:nvPr/>
        </p:nvSpPr>
        <p:spPr bwMode="auto">
          <a:xfrm>
            <a:off x="5951538" y="5229225"/>
            <a:ext cx="0" cy="431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5409" name="Line 49">
            <a:extLst>
              <a:ext uri="{FF2B5EF4-FFF2-40B4-BE49-F238E27FC236}">
                <a16:creationId xmlns:a16="http://schemas.microsoft.com/office/drawing/2014/main" id="{83EF5BAE-2A04-42F3-BCE2-93F2BD2CBFA8}"/>
              </a:ext>
            </a:extLst>
          </p:cNvPr>
          <p:cNvSpPr>
            <a:spLocks noChangeShapeType="1"/>
          </p:cNvSpPr>
          <p:nvPr/>
        </p:nvSpPr>
        <p:spPr bwMode="auto">
          <a:xfrm>
            <a:off x="2495550" y="692151"/>
            <a:ext cx="0" cy="1444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5410" name="Line 50">
            <a:extLst>
              <a:ext uri="{FF2B5EF4-FFF2-40B4-BE49-F238E27FC236}">
                <a16:creationId xmlns:a16="http://schemas.microsoft.com/office/drawing/2014/main" id="{FDE86CE8-83F2-4260-BD87-4E34564094E1}"/>
              </a:ext>
            </a:extLst>
          </p:cNvPr>
          <p:cNvSpPr>
            <a:spLocks noChangeShapeType="1"/>
          </p:cNvSpPr>
          <p:nvPr/>
        </p:nvSpPr>
        <p:spPr bwMode="auto">
          <a:xfrm>
            <a:off x="2495550" y="1196975"/>
            <a:ext cx="0" cy="215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5411" name="Line 51">
            <a:extLst>
              <a:ext uri="{FF2B5EF4-FFF2-40B4-BE49-F238E27FC236}">
                <a16:creationId xmlns:a16="http://schemas.microsoft.com/office/drawing/2014/main" id="{32ED1C17-9098-4B60-B11E-84D403F22E48}"/>
              </a:ext>
            </a:extLst>
          </p:cNvPr>
          <p:cNvSpPr>
            <a:spLocks noChangeShapeType="1"/>
          </p:cNvSpPr>
          <p:nvPr/>
        </p:nvSpPr>
        <p:spPr bwMode="auto">
          <a:xfrm>
            <a:off x="2063750" y="3284538"/>
            <a:ext cx="0" cy="1444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5412" name="Line 52">
            <a:extLst>
              <a:ext uri="{FF2B5EF4-FFF2-40B4-BE49-F238E27FC236}">
                <a16:creationId xmlns:a16="http://schemas.microsoft.com/office/drawing/2014/main" id="{F228579D-1985-447D-931D-290FB91C1FD3}"/>
              </a:ext>
            </a:extLst>
          </p:cNvPr>
          <p:cNvSpPr>
            <a:spLocks noChangeShapeType="1"/>
          </p:cNvSpPr>
          <p:nvPr/>
        </p:nvSpPr>
        <p:spPr bwMode="auto">
          <a:xfrm>
            <a:off x="2063750" y="3789363"/>
            <a:ext cx="0" cy="1444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5413" name="Line 53">
            <a:extLst>
              <a:ext uri="{FF2B5EF4-FFF2-40B4-BE49-F238E27FC236}">
                <a16:creationId xmlns:a16="http://schemas.microsoft.com/office/drawing/2014/main" id="{2C07D911-8F01-4E3A-A3C8-2F31FE0A55FC}"/>
              </a:ext>
            </a:extLst>
          </p:cNvPr>
          <p:cNvSpPr>
            <a:spLocks noChangeShapeType="1"/>
          </p:cNvSpPr>
          <p:nvPr/>
        </p:nvSpPr>
        <p:spPr bwMode="auto">
          <a:xfrm>
            <a:off x="2063750" y="4292601"/>
            <a:ext cx="0" cy="1444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5414" name="Line 54">
            <a:extLst>
              <a:ext uri="{FF2B5EF4-FFF2-40B4-BE49-F238E27FC236}">
                <a16:creationId xmlns:a16="http://schemas.microsoft.com/office/drawing/2014/main" id="{606356F5-DC39-4F81-B22F-3D73BD00ADAA}"/>
              </a:ext>
            </a:extLst>
          </p:cNvPr>
          <p:cNvSpPr>
            <a:spLocks noChangeShapeType="1"/>
          </p:cNvSpPr>
          <p:nvPr/>
        </p:nvSpPr>
        <p:spPr bwMode="auto">
          <a:xfrm>
            <a:off x="4079875" y="3284538"/>
            <a:ext cx="71438" cy="1444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5415" name="Line 55">
            <a:extLst>
              <a:ext uri="{FF2B5EF4-FFF2-40B4-BE49-F238E27FC236}">
                <a16:creationId xmlns:a16="http://schemas.microsoft.com/office/drawing/2014/main" id="{2A5B1188-D36F-47A0-891C-62FCACE5F1ED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1313" y="3789364"/>
            <a:ext cx="0" cy="714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5416" name="Line 56">
            <a:extLst>
              <a:ext uri="{FF2B5EF4-FFF2-40B4-BE49-F238E27FC236}">
                <a16:creationId xmlns:a16="http://schemas.microsoft.com/office/drawing/2014/main" id="{BF2F8D2B-BEA8-4E12-8BE2-54834BE3AE7D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1313" y="4221163"/>
            <a:ext cx="0" cy="1444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5417" name="Line 57">
            <a:extLst>
              <a:ext uri="{FF2B5EF4-FFF2-40B4-BE49-F238E27FC236}">
                <a16:creationId xmlns:a16="http://schemas.microsoft.com/office/drawing/2014/main" id="{69112F10-1106-4BFD-BAB1-6CF09992863B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1313" y="4724401"/>
            <a:ext cx="0" cy="1444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5418" name="Line 58">
            <a:extLst>
              <a:ext uri="{FF2B5EF4-FFF2-40B4-BE49-F238E27FC236}">
                <a16:creationId xmlns:a16="http://schemas.microsoft.com/office/drawing/2014/main" id="{AAFB33FB-8079-4E11-B72E-37B9AA0BCC4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48075" y="1268413"/>
            <a:ext cx="2873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5419" name="Line 59">
            <a:extLst>
              <a:ext uri="{FF2B5EF4-FFF2-40B4-BE49-F238E27FC236}">
                <a16:creationId xmlns:a16="http://schemas.microsoft.com/office/drawing/2014/main" id="{7EC960E2-3C2F-4D97-9F5D-46E4DC78011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48075" y="476251"/>
            <a:ext cx="0" cy="7921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5420" name="Line 60">
            <a:extLst>
              <a:ext uri="{FF2B5EF4-FFF2-40B4-BE49-F238E27FC236}">
                <a16:creationId xmlns:a16="http://schemas.microsoft.com/office/drawing/2014/main" id="{634126DD-81D5-4CF4-942A-CF0BBB7C012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59151" y="476250"/>
            <a:ext cx="2889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5421" name="Line 61">
            <a:extLst>
              <a:ext uri="{FF2B5EF4-FFF2-40B4-BE49-F238E27FC236}">
                <a16:creationId xmlns:a16="http://schemas.microsoft.com/office/drawing/2014/main" id="{2FE9AFDD-BC3E-4ECD-B008-6F506D27F6A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59151" y="1052513"/>
            <a:ext cx="2889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5422" name="Line 62">
            <a:extLst>
              <a:ext uri="{FF2B5EF4-FFF2-40B4-BE49-F238E27FC236}">
                <a16:creationId xmlns:a16="http://schemas.microsoft.com/office/drawing/2014/main" id="{59C5793D-41BF-4562-9F06-5318A3F1A710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8075" y="1196976"/>
            <a:ext cx="0" cy="3603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5423" name="Line 63">
            <a:extLst>
              <a:ext uri="{FF2B5EF4-FFF2-40B4-BE49-F238E27FC236}">
                <a16:creationId xmlns:a16="http://schemas.microsoft.com/office/drawing/2014/main" id="{C14EA6D9-CA8E-469D-B652-A2A92B2B108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59151" y="1557338"/>
            <a:ext cx="2889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95BCAE5-11FC-45CD-BF8B-80187959366A}"/>
              </a:ext>
            </a:extLst>
          </p:cNvPr>
          <p:cNvSpPr txBox="1"/>
          <p:nvPr/>
        </p:nvSpPr>
        <p:spPr>
          <a:xfrm>
            <a:off x="1145578" y="6411397"/>
            <a:ext cx="82270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/>
              <a:t>Osmislile: Josipa Masnić i Kristina Knežević, OŠ Bartula Kašića, Zadar</a:t>
            </a:r>
            <a:endParaRPr lang="hr-HR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>
            <a:extLst>
              <a:ext uri="{FF2B5EF4-FFF2-40B4-BE49-F238E27FC236}">
                <a16:creationId xmlns:a16="http://schemas.microsoft.com/office/drawing/2014/main" id="{2F1937D3-9607-4806-9315-E4F63E53A0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altLang="sr-Latn-RS" sz="4000"/>
              <a:t>VODE TEKUĆICE I ŽIVI SVIJET U NJIMA</a:t>
            </a:r>
          </a:p>
        </p:txBody>
      </p:sp>
      <p:pic>
        <p:nvPicPr>
          <p:cNvPr id="4099" name="Picture 7" descr="krka5">
            <a:extLst>
              <a:ext uri="{FF2B5EF4-FFF2-40B4-BE49-F238E27FC236}">
                <a16:creationId xmlns:a16="http://schemas.microsoft.com/office/drawing/2014/main" id="{B2467926-3243-4F91-9EFA-5060213F8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2060575"/>
            <a:ext cx="3463925" cy="266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8" descr="galerija036">
            <a:extLst>
              <a:ext uri="{FF2B5EF4-FFF2-40B4-BE49-F238E27FC236}">
                <a16:creationId xmlns:a16="http://schemas.microsoft.com/office/drawing/2014/main" id="{37E19DBB-12C7-4235-862A-D8740EE92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4" y="2060576"/>
            <a:ext cx="3506787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sky, tree, outdoor, water&#10;&#10;Description automatically generated">
            <a:extLst>
              <a:ext uri="{FF2B5EF4-FFF2-40B4-BE49-F238E27FC236}">
                <a16:creationId xmlns:a16="http://schemas.microsoft.com/office/drawing/2014/main" id="{5C8E38F7-791D-4CBD-BAB1-4C39161EE5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4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6" name="Rectangle 6">
            <a:extLst>
              <a:ext uri="{FF2B5EF4-FFF2-40B4-BE49-F238E27FC236}">
                <a16:creationId xmlns:a16="http://schemas.microsoft.com/office/drawing/2014/main" id="{D981976B-5751-401F-B327-E6BD834016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671288" y="573318"/>
            <a:ext cx="11610531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marL="762000" indent="-762000">
              <a:defRPr/>
            </a:pPr>
            <a:r>
              <a:rPr lang="en-US" altLang="sr-Latn-RS" sz="3600" dirty="0">
                <a:solidFill>
                  <a:srgbClr val="FFFFFF"/>
                </a:solidFill>
              </a:rPr>
              <a:t> 	- </a:t>
            </a:r>
            <a:r>
              <a:rPr lang="en-US" altLang="sr-Latn-RS" sz="36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Koje</a:t>
            </a:r>
            <a:r>
              <a:rPr lang="en-US" altLang="sr-Latn-RS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sr-Latn-RS" sz="36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su</a:t>
            </a:r>
            <a:r>
              <a:rPr lang="en-US" altLang="sr-Latn-RS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sr-Latn-RS" sz="36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rijeke</a:t>
            </a:r>
            <a:r>
              <a:rPr lang="en-US" altLang="sr-Latn-RS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sr-Latn-RS" sz="36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opjevane</a:t>
            </a:r>
            <a:r>
              <a:rPr lang="en-US" altLang="sr-Latn-RS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u </a:t>
            </a:r>
            <a:r>
              <a:rPr lang="en-US" altLang="sr-Latn-RS" sz="36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hrvatskoj</a:t>
            </a:r>
            <a:r>
              <a:rPr lang="en-US" altLang="sr-Latn-RS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sr-Latn-RS" sz="36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himni</a:t>
            </a:r>
            <a:r>
              <a:rPr lang="en-US" altLang="sr-Latn-RS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?</a:t>
            </a:r>
            <a:br>
              <a:rPr lang="en-US" altLang="sr-Latn-RS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altLang="sr-Latn-RS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- </a:t>
            </a:r>
            <a:r>
              <a:rPr lang="en-US" altLang="sr-Latn-RS" sz="36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Kako</a:t>
            </a:r>
            <a:r>
              <a:rPr lang="en-US" altLang="sr-Latn-RS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se </a:t>
            </a:r>
            <a:r>
              <a:rPr lang="en-US" altLang="sr-Latn-RS" sz="36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naziva</a:t>
            </a:r>
            <a:r>
              <a:rPr lang="en-US" altLang="sr-Latn-RS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sr-Latn-RS" sz="36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mjesto</a:t>
            </a:r>
            <a:r>
              <a:rPr lang="en-US" altLang="sr-Latn-RS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sr-Latn-RS" sz="36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na</a:t>
            </a:r>
            <a:r>
              <a:rPr lang="en-US" altLang="sr-Latn-RS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sr-Latn-RS" sz="36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kojem</a:t>
            </a:r>
            <a:r>
              <a:rPr lang="en-US" altLang="sr-Latn-RS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sr-Latn-RS" sz="36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voda</a:t>
            </a:r>
            <a:r>
              <a:rPr lang="en-US" altLang="sr-Latn-RS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sr-Latn-RS" sz="36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izvire</a:t>
            </a:r>
            <a:r>
              <a:rPr lang="en-US" altLang="sr-Latn-RS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sr-Latn-RS" sz="36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iz</a:t>
            </a:r>
            <a:r>
              <a:rPr lang="en-US" altLang="sr-Latn-RS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sr-Latn-RS" sz="36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zemlje</a:t>
            </a:r>
            <a:r>
              <a:rPr lang="en-US" altLang="sr-Latn-RS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sr-Latn-RS" sz="36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i</a:t>
            </a:r>
            <a:r>
              <a:rPr lang="en-US" altLang="sr-Latn-RS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sr-Latn-RS" sz="36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postaje</a:t>
            </a:r>
            <a:r>
              <a:rPr lang="en-US" altLang="sr-Latn-RS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sr-Latn-RS" sz="36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tekućica</a:t>
            </a:r>
            <a:r>
              <a:rPr lang="en-US" altLang="sr-Latn-RS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?</a:t>
            </a:r>
            <a:br>
              <a:rPr lang="en-US" altLang="sr-Latn-RS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altLang="sr-Latn-RS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- </a:t>
            </a:r>
            <a:r>
              <a:rPr lang="en-US" altLang="sr-Latn-RS" sz="36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Kako</a:t>
            </a:r>
            <a:r>
              <a:rPr lang="en-US" altLang="sr-Latn-RS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se </a:t>
            </a:r>
            <a:r>
              <a:rPr lang="en-US" altLang="sr-Latn-RS" sz="36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naziva</a:t>
            </a:r>
            <a:r>
              <a:rPr lang="en-US" altLang="sr-Latn-RS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sr-Latn-RS" sz="36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mjesto</a:t>
            </a:r>
            <a:r>
              <a:rPr lang="en-US" altLang="sr-Latn-RS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sr-Latn-RS" sz="36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na</a:t>
            </a:r>
            <a:r>
              <a:rPr lang="en-US" altLang="sr-Latn-RS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sr-Latn-RS" sz="36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kojem</a:t>
            </a:r>
            <a:r>
              <a:rPr lang="en-US" altLang="sr-Latn-RS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se </a:t>
            </a:r>
            <a:r>
              <a:rPr lang="en-US" altLang="sr-Latn-RS" sz="36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tekućica</a:t>
            </a:r>
            <a:r>
              <a:rPr lang="en-US" altLang="sr-Latn-RS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sr-Latn-RS" sz="36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ulijeva</a:t>
            </a:r>
            <a:r>
              <a:rPr lang="en-US" altLang="sr-Latn-RS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u </a:t>
            </a:r>
            <a:r>
              <a:rPr lang="en-US" altLang="sr-Latn-RS" sz="36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neku</a:t>
            </a:r>
            <a:r>
              <a:rPr lang="en-US" altLang="sr-Latn-RS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sr-Latn-RS" sz="36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drugu</a:t>
            </a:r>
            <a:r>
              <a:rPr lang="en-US" altLang="sr-Latn-RS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sr-Latn-RS" sz="36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tekućicu</a:t>
            </a:r>
            <a:r>
              <a:rPr lang="en-US" altLang="sr-Latn-RS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sr-Latn-RS" sz="36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ili</a:t>
            </a:r>
            <a:r>
              <a:rPr lang="en-US" altLang="sr-Latn-RS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sr-Latn-RS" sz="36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stajaćicu</a:t>
            </a:r>
            <a:r>
              <a:rPr lang="en-US" altLang="sr-Latn-RS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?</a:t>
            </a:r>
            <a:br>
              <a:rPr lang="en-US" altLang="sr-Latn-RS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altLang="sr-Latn-RS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- </a:t>
            </a:r>
            <a:r>
              <a:rPr lang="en-US" altLang="sr-Latn-RS" sz="36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Kako</a:t>
            </a:r>
            <a:r>
              <a:rPr lang="en-US" altLang="sr-Latn-RS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sr-Latn-RS" sz="36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ćemo</a:t>
            </a:r>
            <a:r>
              <a:rPr lang="en-US" altLang="sr-Latn-RS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sr-Latn-RS" sz="36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odrediti</a:t>
            </a:r>
            <a:r>
              <a:rPr lang="en-US" altLang="sr-Latn-RS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sr-Latn-RS" sz="36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lijevu</a:t>
            </a:r>
            <a:r>
              <a:rPr lang="en-US" altLang="sr-Latn-RS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sr-Latn-RS" sz="36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i</a:t>
            </a:r>
            <a:r>
              <a:rPr lang="en-US" altLang="sr-Latn-RS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sr-Latn-RS" sz="36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desnu</a:t>
            </a:r>
            <a:r>
              <a:rPr lang="en-US" altLang="sr-Latn-RS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sr-Latn-RS" sz="36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obalu</a:t>
            </a:r>
            <a:r>
              <a:rPr lang="en-US" altLang="sr-Latn-RS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sr-Latn-RS" sz="36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neke</a:t>
            </a:r>
            <a:r>
              <a:rPr lang="en-US" altLang="sr-Latn-RS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sr-Latn-RS" sz="36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tekućice</a:t>
            </a:r>
            <a:r>
              <a:rPr lang="en-US" altLang="sr-Latn-RS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009A09-9BF4-485E-BCAA-A1159827EB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7717" y="3821162"/>
            <a:ext cx="4454283" cy="3036838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A855020-8493-4772-B3AC-D7765903E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3181" y="549275"/>
            <a:ext cx="10528183" cy="5576888"/>
          </a:xfrm>
        </p:spPr>
        <p:txBody>
          <a:bodyPr/>
          <a:lstStyle/>
          <a:p>
            <a:pPr>
              <a:defRPr/>
            </a:pPr>
            <a:r>
              <a:rPr lang="hr-HR" dirty="0"/>
              <a:t>Vode tekućice su vode koje teku površinom kopna.</a:t>
            </a:r>
          </a:p>
          <a:p>
            <a:pPr>
              <a:defRPr/>
            </a:pPr>
            <a:r>
              <a:rPr lang="hr-HR" dirty="0"/>
              <a:t>Teku od </a:t>
            </a:r>
            <a:r>
              <a:rPr lang="hr-HR" dirty="0">
                <a:solidFill>
                  <a:srgbClr val="FF0000"/>
                </a:solidFill>
              </a:rPr>
              <a:t>izvora</a:t>
            </a:r>
            <a:r>
              <a:rPr lang="hr-HR" dirty="0"/>
              <a:t> prema </a:t>
            </a:r>
            <a:r>
              <a:rPr lang="hr-HR" dirty="0">
                <a:solidFill>
                  <a:srgbClr val="FF0000"/>
                </a:solidFill>
              </a:rPr>
              <a:t>ušću</a:t>
            </a:r>
            <a:r>
              <a:rPr lang="hr-HR" dirty="0"/>
              <a:t>.</a:t>
            </a:r>
          </a:p>
          <a:p>
            <a:pPr>
              <a:defRPr/>
            </a:pPr>
            <a:endParaRPr lang="hr-HR" dirty="0"/>
          </a:p>
          <a:p>
            <a:pPr marL="0" indent="0">
              <a:buNone/>
              <a:defRPr/>
            </a:pPr>
            <a:r>
              <a:rPr lang="hr-HR" b="1" u="sng" dirty="0">
                <a:solidFill>
                  <a:schemeClr val="accent4">
                    <a:lumMod val="10000"/>
                  </a:schemeClr>
                </a:solidFill>
              </a:rPr>
              <a:t>DIJELOVI TEKUĆICE</a:t>
            </a:r>
          </a:p>
          <a:p>
            <a:pPr>
              <a:defRPr/>
            </a:pPr>
            <a:r>
              <a:rPr lang="hr-HR" dirty="0">
                <a:solidFill>
                  <a:srgbClr val="FF0000"/>
                </a:solidFill>
              </a:rPr>
              <a:t>IZVOR </a:t>
            </a:r>
            <a:r>
              <a:rPr lang="hr-HR" dirty="0"/>
              <a:t>- mjesto na kojem voda izvire iz zemlje.</a:t>
            </a:r>
          </a:p>
          <a:p>
            <a:pPr>
              <a:defRPr/>
            </a:pPr>
            <a:r>
              <a:rPr lang="hr-HR" dirty="0">
                <a:solidFill>
                  <a:srgbClr val="FF0000"/>
                </a:solidFill>
              </a:rPr>
              <a:t>KORITO </a:t>
            </a:r>
            <a:r>
              <a:rPr lang="hr-HR" dirty="0"/>
              <a:t>- udubljenje kojim tekućica teče</a:t>
            </a:r>
          </a:p>
          <a:p>
            <a:pPr>
              <a:defRPr/>
            </a:pPr>
            <a:r>
              <a:rPr lang="hr-HR" dirty="0">
                <a:solidFill>
                  <a:srgbClr val="FF0000"/>
                </a:solidFill>
              </a:rPr>
              <a:t>UŠĆE </a:t>
            </a:r>
            <a:r>
              <a:rPr lang="hr-HR" dirty="0"/>
              <a:t>- mjesto na kojem voda utječe u drugu vodu</a:t>
            </a:r>
          </a:p>
          <a:p>
            <a:pPr>
              <a:defRPr/>
            </a:pPr>
            <a:r>
              <a:rPr lang="hr-HR" dirty="0"/>
              <a:t>razlikujemo</a:t>
            </a:r>
            <a:r>
              <a:rPr lang="hr-HR" dirty="0">
                <a:solidFill>
                  <a:srgbClr val="FF0000"/>
                </a:solidFill>
              </a:rPr>
              <a:t> LIJEVU i DESNU OBALU</a:t>
            </a:r>
          </a:p>
          <a:p>
            <a:pPr marL="0" indent="0">
              <a:buNone/>
              <a:defRPr/>
            </a:pP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1B9CF18E-DE41-415D-94E7-49082A3433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16573" y="338138"/>
            <a:ext cx="3375171" cy="1139825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dirty="0"/>
              <a:t>1. TEKUĆICE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F7CE0B83-7A41-44B1-AC70-A51EED07D0E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784059" y="1717647"/>
            <a:ext cx="5384800" cy="45259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hr-HR" altLang="sr-Latn-RS" dirty="0"/>
              <a:t>Podjela tekućica:</a:t>
            </a:r>
          </a:p>
          <a:p>
            <a:pPr eaLnBrk="1" hangingPunct="1">
              <a:defRPr/>
            </a:pPr>
            <a:r>
              <a:rPr lang="hr-HR" altLang="sr-Latn-RS" dirty="0"/>
              <a:t>potoci</a:t>
            </a:r>
          </a:p>
          <a:p>
            <a:pPr eaLnBrk="1" hangingPunct="1">
              <a:defRPr/>
            </a:pPr>
            <a:r>
              <a:rPr lang="hr-HR" altLang="sr-Latn-RS" dirty="0"/>
              <a:t>rječice</a:t>
            </a:r>
          </a:p>
          <a:p>
            <a:pPr eaLnBrk="1" hangingPunct="1">
              <a:defRPr/>
            </a:pPr>
            <a:r>
              <a:rPr lang="hr-HR" altLang="sr-Latn-RS" dirty="0"/>
              <a:t>rijeke</a:t>
            </a:r>
          </a:p>
        </p:txBody>
      </p:sp>
      <p:pic>
        <p:nvPicPr>
          <p:cNvPr id="7172" name="Picture 6" descr="krka3">
            <a:extLst>
              <a:ext uri="{FF2B5EF4-FFF2-40B4-BE49-F238E27FC236}">
                <a16:creationId xmlns:a16="http://schemas.microsoft.com/office/drawing/2014/main" id="{D971D2F3-2C60-45E8-8C25-67CF7DC70A33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75276" y="1844676"/>
            <a:ext cx="4835525" cy="3744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6C0F1B2-E5D0-451C-8005-410EFFAE4F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46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99FA984-CC33-4A5A-A0C2-257F30343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defRPr/>
            </a:pPr>
            <a:r>
              <a:rPr lang="en-US" sz="4000"/>
              <a:t>Rijeke i rječice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263D2A2-145A-4E53-AAD0-CE6E6FC2D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2910" y="5242675"/>
            <a:ext cx="4330262" cy="68328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  <a:defRPr/>
            </a:pPr>
            <a:r>
              <a:rPr lang="en-US" sz="2000"/>
              <a:t>Rijeke su najveće tekućice.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F828D28-8E09-41CC-8229-3070B5467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BDC376-E4CD-4213-BF7F-8302AB0E48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458" b="1991"/>
          <a:stretch/>
        </p:blipFill>
        <p:spPr>
          <a:xfrm>
            <a:off x="20" y="-22"/>
            <a:ext cx="12191977" cy="685802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6F95111-60B4-472E-831C-B4D743135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643467"/>
            <a:ext cx="5452529" cy="356924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defRPr/>
            </a:pPr>
            <a:r>
              <a:rPr lang="en-US" sz="5200">
                <a:solidFill>
                  <a:srgbClr val="FFFFFF"/>
                </a:solidFill>
              </a:rPr>
              <a:t>Potoci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C8736E1-0F49-4E13-86D3-7351FCDD6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6" y="4551037"/>
            <a:ext cx="5449479" cy="1578054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buNone/>
              <a:defRPr/>
            </a:pPr>
            <a:r>
              <a:rPr lang="en-US" sz="2400">
                <a:solidFill>
                  <a:srgbClr val="FFFFFF"/>
                </a:solidFill>
              </a:rPr>
              <a:t>Potoci su manje tekućice i mogu presušiti.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40187" y="2206184"/>
            <a:ext cx="6858003" cy="2445624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>
            <a:extLst>
              <a:ext uri="{FF2B5EF4-FFF2-40B4-BE49-F238E27FC236}">
                <a16:creationId xmlns:a16="http://schemas.microsoft.com/office/drawing/2014/main" id="{15720D4D-27FE-47BE-9681-3BEEED24B8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1504" y="161923"/>
            <a:ext cx="5589865" cy="11398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hr-HR" altLang="sr-Latn-RS" sz="4000" dirty="0"/>
              <a:t>2. BILJKE U VODI I OKO NJIH</a:t>
            </a:r>
            <a:br>
              <a:rPr lang="hr-HR" altLang="sr-Latn-RS" sz="4000" dirty="0"/>
            </a:br>
            <a:endParaRPr lang="hr-HR" altLang="sr-Latn-RS" sz="4000" dirty="0"/>
          </a:p>
        </p:txBody>
      </p:sp>
      <p:sp>
        <p:nvSpPr>
          <p:cNvPr id="18437" name="Rectangle 5">
            <a:extLst>
              <a:ext uri="{FF2B5EF4-FFF2-40B4-BE49-F238E27FC236}">
                <a16:creationId xmlns:a16="http://schemas.microsoft.com/office/drawing/2014/main" id="{942FA891-316D-4AEB-BCFB-9E5949A2DC7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649835" y="1423987"/>
            <a:ext cx="5384800" cy="4525963"/>
          </a:xfrm>
        </p:spPr>
        <p:txBody>
          <a:bodyPr/>
          <a:lstStyle/>
          <a:p>
            <a:pPr marL="533400" indent="-533400">
              <a:buNone/>
              <a:defRPr/>
            </a:pPr>
            <a:r>
              <a:rPr lang="hr-HR" altLang="sr-Latn-RS" dirty="0"/>
              <a:t>OKO VODE:</a:t>
            </a:r>
          </a:p>
          <a:p>
            <a:pPr marL="533400" indent="-533400">
              <a:defRPr/>
            </a:pPr>
            <a:r>
              <a:rPr lang="hr-HR" altLang="sr-Latn-RS" dirty="0"/>
              <a:t>vrba</a:t>
            </a:r>
          </a:p>
          <a:p>
            <a:pPr marL="533400" indent="-533400">
              <a:defRPr/>
            </a:pPr>
            <a:r>
              <a:rPr lang="hr-HR" altLang="sr-Latn-RS" dirty="0"/>
              <a:t>topola</a:t>
            </a:r>
          </a:p>
          <a:p>
            <a:pPr marL="533400" indent="-533400">
              <a:defRPr/>
            </a:pPr>
            <a:r>
              <a:rPr lang="hr-HR" altLang="sr-Latn-RS" dirty="0"/>
              <a:t>joha</a:t>
            </a:r>
          </a:p>
          <a:p>
            <a:pPr marL="533400" indent="-533400">
              <a:buNone/>
              <a:defRPr/>
            </a:pPr>
            <a:endParaRPr lang="hr-HR" altLang="sr-Latn-RS" dirty="0"/>
          </a:p>
        </p:txBody>
      </p:sp>
      <p:sp>
        <p:nvSpPr>
          <p:cNvPr id="18438" name="Rectangle 6">
            <a:extLst>
              <a:ext uri="{FF2B5EF4-FFF2-40B4-BE49-F238E27FC236}">
                <a16:creationId xmlns:a16="http://schemas.microsoft.com/office/drawing/2014/main" id="{C688D811-EB08-4EEC-BBDF-578911112C27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140576" y="1423986"/>
            <a:ext cx="4038600" cy="45259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hr-HR" altLang="sr-Latn-RS" dirty="0"/>
              <a:t>U VODI:</a:t>
            </a:r>
          </a:p>
          <a:p>
            <a:pPr eaLnBrk="1" hangingPunct="1">
              <a:defRPr/>
            </a:pPr>
            <a:r>
              <a:rPr lang="hr-HR" altLang="sr-Latn-RS" dirty="0"/>
              <a:t>alge</a:t>
            </a:r>
          </a:p>
          <a:p>
            <a:pPr eaLnBrk="1" hangingPunct="1">
              <a:defRPr/>
            </a:pPr>
            <a:r>
              <a:rPr lang="hr-HR" altLang="sr-Latn-RS" dirty="0"/>
              <a:t>mahovine</a:t>
            </a:r>
          </a:p>
          <a:p>
            <a:pPr eaLnBrk="1" hangingPunct="1">
              <a:defRPr/>
            </a:pPr>
            <a:r>
              <a:rPr lang="hr-HR" altLang="sr-Latn-RS" dirty="0"/>
              <a:t>vodena kuga</a:t>
            </a:r>
          </a:p>
          <a:p>
            <a:pPr eaLnBrk="1" hangingPunct="1">
              <a:defRPr/>
            </a:pPr>
            <a:r>
              <a:rPr lang="hr-HR" altLang="sr-Latn-RS" dirty="0"/>
              <a:t>lokvanj</a:t>
            </a:r>
          </a:p>
          <a:p>
            <a:pPr eaLnBrk="1" hangingPunct="1">
              <a:defRPr/>
            </a:pPr>
            <a:endParaRPr lang="hr-HR" altLang="sr-Latn-R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90A9F946-8008-4992-914A-322F6204CB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25989" y="170047"/>
            <a:ext cx="4457350" cy="1139825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dirty="0"/>
              <a:t>ŽIVOTINJE</a:t>
            </a:r>
          </a:p>
        </p:txBody>
      </p:sp>
      <p:sp>
        <p:nvSpPr>
          <p:cNvPr id="23560" name="Rectangle 8">
            <a:extLst>
              <a:ext uri="{FF2B5EF4-FFF2-40B4-BE49-F238E27FC236}">
                <a16:creationId xmlns:a16="http://schemas.microsoft.com/office/drawing/2014/main" id="{DEFE465B-2199-44E8-A99D-43D5B41F29CF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>
          <a:xfrm>
            <a:off x="5838623" y="905257"/>
            <a:ext cx="5384800" cy="55046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hr-HR" altLang="sr-Latn-RS" dirty="0"/>
              <a:t>U BRZACIMA: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hr-HR" altLang="sr-Latn-RS" dirty="0"/>
              <a:t>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hr-HR" altLang="sr-Latn-RS" dirty="0"/>
              <a:t>- pastrva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hr-HR" altLang="sr-Latn-RS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hr-HR" altLang="sr-Latn-RS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hr-HR" altLang="sr-Latn-RS" dirty="0"/>
              <a:t> - riječni rak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hr-HR" altLang="sr-Latn-RS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hr-HR" altLang="sr-Latn-RS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hr-HR" altLang="sr-Latn-RS" dirty="0"/>
              <a:t> - vidra – zakonom je zaštićena</a:t>
            </a:r>
          </a:p>
          <a:p>
            <a:pPr eaLnBrk="1" hangingPunct="1">
              <a:defRPr/>
            </a:pPr>
            <a:endParaRPr lang="hr-HR" altLang="sr-Latn-RS" dirty="0"/>
          </a:p>
        </p:txBody>
      </p:sp>
      <p:pic>
        <p:nvPicPr>
          <p:cNvPr id="11269" name="Picture 10" descr="j0351008[1]">
            <a:extLst>
              <a:ext uri="{FF2B5EF4-FFF2-40B4-BE49-F238E27FC236}">
                <a16:creationId xmlns:a16="http://schemas.microsoft.com/office/drawing/2014/main" id="{F021E093-EC15-4668-BFB5-E58BB18EB6A9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24754" y="4027279"/>
            <a:ext cx="1814513" cy="1662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0" name="Line 11">
            <a:extLst>
              <a:ext uri="{FF2B5EF4-FFF2-40B4-BE49-F238E27FC236}">
                <a16:creationId xmlns:a16="http://schemas.microsoft.com/office/drawing/2014/main" id="{7BD033FC-87FB-4B1E-A020-824F727740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11000" y="2192338"/>
            <a:ext cx="88512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1271" name="Line 12">
            <a:extLst>
              <a:ext uri="{FF2B5EF4-FFF2-40B4-BE49-F238E27FC236}">
                <a16:creationId xmlns:a16="http://schemas.microsoft.com/office/drawing/2014/main" id="{11FE71DC-003C-44E1-B8F7-7C09D56CB40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56264" y="5205159"/>
            <a:ext cx="14398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DB7EC7F-C657-4F15-BE60-14817D0624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578" r="33792"/>
          <a:stretch/>
        </p:blipFill>
        <p:spPr>
          <a:xfrm>
            <a:off x="1342008" y="1168608"/>
            <a:ext cx="3180007" cy="24863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946D838-34DF-4E3E-AA0F-49EC15B375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7077" y="1766964"/>
            <a:ext cx="3258005" cy="2419688"/>
          </a:xfrm>
          <a:prstGeom prst="rect">
            <a:avLst/>
          </a:prstGeom>
        </p:spPr>
      </p:pic>
      <p:sp>
        <p:nvSpPr>
          <p:cNvPr id="13" name="Line 11">
            <a:extLst>
              <a:ext uri="{FF2B5EF4-FFF2-40B4-BE49-F238E27FC236}">
                <a16:creationId xmlns:a16="http://schemas.microsoft.com/office/drawing/2014/main" id="{57F32B41-2C2C-4444-8CFD-3CB13E2908C5}"/>
              </a:ext>
            </a:extLst>
          </p:cNvPr>
          <p:cNvSpPr>
            <a:spLocks noChangeShapeType="1"/>
          </p:cNvSpPr>
          <p:nvPr/>
        </p:nvSpPr>
        <p:spPr bwMode="auto">
          <a:xfrm>
            <a:off x="7965418" y="3654980"/>
            <a:ext cx="656436" cy="527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1241</TotalTime>
  <Words>347</Words>
  <Application>Microsoft Office PowerPoint</Application>
  <PresentationFormat>Widescreen</PresentationFormat>
  <Paragraphs>101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Symbol</vt:lpstr>
      <vt:lpstr>Wingdings</vt:lpstr>
      <vt:lpstr>Office Theme</vt:lpstr>
      <vt:lpstr>PowerPoint Presentation</vt:lpstr>
      <vt:lpstr>VODE TEKUĆICE I ŽIVI SVIJET U NJIMA</vt:lpstr>
      <vt:lpstr>  - Koje su rijeke opjevane u hrvatskoj himni? - Kako se naziva mjesto na kojem voda izvire iz zemlje i postaje tekućica? - Kako se naziva mjesto na kojem se tekućica ulijeva u neku drugu tekućicu ili stajaćicu? - Kako ćemo odrediti lijevu i desnu obalu neke tekućice?</vt:lpstr>
      <vt:lpstr>PowerPoint Presentation</vt:lpstr>
      <vt:lpstr>1. TEKUĆICE</vt:lpstr>
      <vt:lpstr>Rijeke i rječice</vt:lpstr>
      <vt:lpstr>Potoci</vt:lpstr>
      <vt:lpstr>2. BILJKE U VODI I OKO NJIH </vt:lpstr>
      <vt:lpstr>ŽIVOTINJE</vt:lpstr>
      <vt:lpstr>ŽIVOTINJE</vt:lpstr>
      <vt:lpstr>Još neke životinje koje žive uz tekućice su: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Rutva Primorac</dc:creator>
  <cp:lastModifiedBy>Gordana Ivančić</cp:lastModifiedBy>
  <cp:revision>45</cp:revision>
  <dcterms:created xsi:type="dcterms:W3CDTF">2021-01-07T17:35:15Z</dcterms:created>
  <dcterms:modified xsi:type="dcterms:W3CDTF">2021-10-08T09:53:41Z</dcterms:modified>
</cp:coreProperties>
</file>