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7" r:id="rId3"/>
    <p:sldId id="272" r:id="rId4"/>
    <p:sldId id="256" r:id="rId5"/>
    <p:sldId id="268" r:id="rId6"/>
    <p:sldId id="269" r:id="rId7"/>
    <p:sldId id="270" r:id="rId8"/>
    <p:sldId id="275" r:id="rId9"/>
    <p:sldId id="262" r:id="rId10"/>
    <p:sldId id="260" r:id="rId11"/>
    <p:sldId id="271" r:id="rId12"/>
    <p:sldId id="261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C35"/>
    <a:srgbClr val="EE2A38"/>
    <a:srgbClr val="04B0CB"/>
    <a:srgbClr val="6D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62A7F-599D-45F7-A0E3-DF33EF719297}" v="475" dt="2021-09-27T13:59:09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34EA015-76A9-4BDE-8F10-BE812BBD3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D8EEE2-56C0-4855-9D30-081947C2D8CC}" type="slidenum">
              <a:rPr lang="en-US" altLang="sr-Latn-RS"/>
              <a:pPr/>
              <a:t>2</a:t>
            </a:fld>
            <a:endParaRPr lang="en-US" altLang="sr-Latn-R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B8F1E51-BB14-47F5-A0A8-3A06BA50CC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06F5978-C4FA-47DE-A7D2-8EC969196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939B2-94EF-462C-83EC-93BD5A5E2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99E9B0-3BB5-4487-B550-0EE88F5D7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13D753-ED11-4DE1-B056-ACB9C00F4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1703-650F-4F12-B1EF-3B42DC7B1A0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6062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2FD62-8A74-48FA-8528-ADEA27915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C4EB3-AFAE-45CA-91D4-22F3F9739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78ED1-DED1-4E2C-BB3D-4C20B44FE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4DDD3-312A-4C41-A43A-3643550D865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8835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3A5BB17-FDE3-4878-8282-91F6265C7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D056E7-6B20-4ED0-AFF3-173393009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BAF67C8-0739-43D9-942C-A82B9351C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103A-CC9B-495B-B64A-29CD89D12B2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60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A529C-A1BC-4BE7-A581-0AAB05DD3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8B5BA-3CA8-44F1-8C7D-58F76098C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C2274-537A-41C5-ABB7-C4BE60718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9AC50-7AB7-4016-8782-CD3674EAF60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0177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2EE1B1D-2BED-4870-BEC8-A559CB920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892" y="160336"/>
            <a:ext cx="10972800" cy="1143000"/>
          </a:xfrm>
        </p:spPr>
        <p:txBody>
          <a:bodyPr/>
          <a:lstStyle/>
          <a:p>
            <a:pPr eaLnBrk="1" hangingPunct="1"/>
            <a:r>
              <a:rPr lang="hr-HR" altLang="sr-Latn-RS" dirty="0"/>
              <a:t>4. LJUDSKO TIJELO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E1D652BA-F172-4A35-9B04-1B9C985137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altLang="sr-Latn-RS" dirty="0"/>
              <a:t>- 70 posto tijela odrasle osobe čini voda.</a:t>
            </a:r>
          </a:p>
          <a:p>
            <a:pPr marL="0" indent="0">
              <a:buNone/>
            </a:pPr>
            <a:r>
              <a:rPr lang="hr-HR" altLang="sr-Latn-RS" dirty="0"/>
              <a:t>- Organizmu je voda potrebna za normalno funkcioniranje.</a:t>
            </a:r>
          </a:p>
        </p:txBody>
      </p:sp>
      <p:pic>
        <p:nvPicPr>
          <p:cNvPr id="12292" name="Rezervirano mjesto sadržaja 2">
            <a:extLst>
              <a:ext uri="{FF2B5EF4-FFF2-40B4-BE49-F238E27FC236}">
                <a16:creationId xmlns:a16="http://schemas.microsoft.com/office/drawing/2014/main" id="{E7F98E94-BF6E-44CD-9534-CFB5ED821B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582738"/>
            <a:ext cx="2740025" cy="46545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Rezervirano mjesto sadržaja 4">
            <a:extLst>
              <a:ext uri="{FF2B5EF4-FFF2-40B4-BE49-F238E27FC236}">
                <a16:creationId xmlns:a16="http://schemas.microsoft.com/office/drawing/2014/main" id="{2168B59C-FD9C-41C2-8427-0C4A197817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6"/>
          <a:stretch/>
        </p:blipFill>
        <p:spPr>
          <a:xfrm>
            <a:off x="5268286" y="274638"/>
            <a:ext cx="5075864" cy="6107112"/>
          </a:xfrm>
        </p:spPr>
      </p:pic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1C30F7B4-FFF7-4C6F-98F9-4C6AD336B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5" r="60695"/>
          <a:stretch/>
        </p:blipFill>
        <p:spPr>
          <a:xfrm>
            <a:off x="1981200" y="2267712"/>
            <a:ext cx="3287086" cy="4114038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EF6C5F-1C13-4BA4-9F97-A10192C63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t="21106" r="59508" b="68862"/>
          <a:stretch/>
        </p:blipFill>
        <p:spPr>
          <a:xfrm>
            <a:off x="4800600" y="1563624"/>
            <a:ext cx="566928" cy="654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5A651238-ABD3-497B-9D8F-252D95D98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1175" y="100806"/>
            <a:ext cx="454761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/>
              <a:t>5. POTROŠNJA VODE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E1525ACB-BD62-47AA-81F2-1400266384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53786" y="1445419"/>
            <a:ext cx="5194300" cy="4497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dirty="0"/>
              <a:t>                         KUĆANSTVO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                          čišćenje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                           pranje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                         kuhanje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                  osobna higijena</a:t>
            </a:r>
          </a:p>
        </p:txBody>
      </p:sp>
      <p:pic>
        <p:nvPicPr>
          <p:cNvPr id="14340" name="Picture 8" descr="j0424026">
            <a:extLst>
              <a:ext uri="{FF2B5EF4-FFF2-40B4-BE49-F238E27FC236}">
                <a16:creationId xmlns:a16="http://schemas.microsoft.com/office/drawing/2014/main" id="{901E10B9-DB93-4D1D-88A3-87091D6D68A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5" y="333375"/>
            <a:ext cx="1219200" cy="1784350"/>
          </a:xfrm>
        </p:spPr>
      </p:pic>
      <p:pic>
        <p:nvPicPr>
          <p:cNvPr id="14341" name="Picture 9" descr="j0149911">
            <a:extLst>
              <a:ext uri="{FF2B5EF4-FFF2-40B4-BE49-F238E27FC236}">
                <a16:creationId xmlns:a16="http://schemas.microsoft.com/office/drawing/2014/main" id="{34EC1EB4-D74A-4968-A575-C9D53499E97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600" y="1989139"/>
            <a:ext cx="2540000" cy="2187575"/>
          </a:xfrm>
        </p:spPr>
      </p:pic>
      <p:pic>
        <p:nvPicPr>
          <p:cNvPr id="14342" name="Picture 10" descr="j0336702">
            <a:extLst>
              <a:ext uri="{FF2B5EF4-FFF2-40B4-BE49-F238E27FC236}">
                <a16:creationId xmlns:a16="http://schemas.microsoft.com/office/drawing/2014/main" id="{B62DEDB6-EBEF-47EC-9962-756ED0A9D8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5013325"/>
            <a:ext cx="15319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j0428339">
            <a:extLst>
              <a:ext uri="{FF2B5EF4-FFF2-40B4-BE49-F238E27FC236}">
                <a16:creationId xmlns:a16="http://schemas.microsoft.com/office/drawing/2014/main" id="{EF714686-E49C-4E09-A795-8C9395BA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933826"/>
            <a:ext cx="1803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j0332932">
            <a:extLst>
              <a:ext uri="{FF2B5EF4-FFF2-40B4-BE49-F238E27FC236}">
                <a16:creationId xmlns:a16="http://schemas.microsoft.com/office/drawing/2014/main" id="{0B3505B5-696D-47DE-AC7F-1345D150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508500"/>
            <a:ext cx="1447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j0428337">
            <a:extLst>
              <a:ext uri="{FF2B5EF4-FFF2-40B4-BE49-F238E27FC236}">
                <a16:creationId xmlns:a16="http://schemas.microsoft.com/office/drawing/2014/main" id="{CA0DBE32-A05A-41AB-8092-88FE84AC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41438"/>
            <a:ext cx="13525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62A5D4FD-4B01-4AF7-8E0C-EB6F4EAA97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88592" y="694945"/>
            <a:ext cx="5384800" cy="4525963"/>
          </a:xfrm>
        </p:spPr>
        <p:txBody>
          <a:bodyPr/>
          <a:lstStyle/>
          <a:p>
            <a:pPr eaLnBrk="1" hangingPunct="1"/>
            <a:r>
              <a:rPr lang="hr-HR" altLang="sr-Latn-RS" dirty="0"/>
              <a:t>Tvornice - proizvodnja</a:t>
            </a:r>
          </a:p>
          <a:p>
            <a:pPr eaLnBrk="1" hangingPunct="1"/>
            <a:endParaRPr lang="hr-HR" altLang="sr-Latn-RS" dirty="0"/>
          </a:p>
          <a:p>
            <a:pPr eaLnBrk="1" hangingPunct="1"/>
            <a:r>
              <a:rPr lang="hr-HR" altLang="sr-Latn-RS" dirty="0"/>
              <a:t>Poljoprivreda - natapanje njiva, zalijevanje</a:t>
            </a:r>
          </a:p>
          <a:p>
            <a:pPr eaLnBrk="1" hangingPunct="1"/>
            <a:endParaRPr lang="hr-HR" altLang="sr-Latn-RS" dirty="0"/>
          </a:p>
          <a:p>
            <a:pPr eaLnBrk="1" hangingPunct="1"/>
            <a:r>
              <a:rPr lang="hr-HR" altLang="sr-Latn-RS" dirty="0"/>
              <a:t>HE - proizvodnja električne struje</a:t>
            </a:r>
          </a:p>
        </p:txBody>
      </p:sp>
      <p:pic>
        <p:nvPicPr>
          <p:cNvPr id="15363" name="Picture 7" descr="j0428203">
            <a:extLst>
              <a:ext uri="{FF2B5EF4-FFF2-40B4-BE49-F238E27FC236}">
                <a16:creationId xmlns:a16="http://schemas.microsoft.com/office/drawing/2014/main" id="{664DECBB-2A86-4605-9AE3-1C752709C6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3429001"/>
            <a:ext cx="3024188" cy="2879725"/>
          </a:xfrm>
        </p:spPr>
      </p:pic>
      <p:pic>
        <p:nvPicPr>
          <p:cNvPr id="15364" name="Picture 8" descr="j0432561">
            <a:extLst>
              <a:ext uri="{FF2B5EF4-FFF2-40B4-BE49-F238E27FC236}">
                <a16:creationId xmlns:a16="http://schemas.microsoft.com/office/drawing/2014/main" id="{9E7B38CD-F039-4EBD-9E2B-8D3363EF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83" y="549274"/>
            <a:ext cx="26368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F30E3BDA-B001-48DF-AEA7-F891D00F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429000"/>
            <a:ext cx="1728788" cy="1295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ZNAČENJE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 VODE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ZA ŽIVOT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LJUDI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FE38D5FE-2112-4A8B-B3E6-5DB87C50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836614"/>
            <a:ext cx="1584325" cy="5048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RASPOLOŽIVA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 VODA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9D968333-7A7B-42D3-8C49-0D39EED6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33376"/>
            <a:ext cx="1223962" cy="3333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more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E626CA6C-B179-4E12-B647-FC57915B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981076"/>
            <a:ext cx="1223962" cy="3333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rijeke</a:t>
            </a:r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id="{7177FD6C-B5D7-49DB-88EE-D375BFF11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628776"/>
            <a:ext cx="1223962" cy="3333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jezera</a:t>
            </a:r>
          </a:p>
        </p:txBody>
      </p:sp>
      <p:sp>
        <p:nvSpPr>
          <p:cNvPr id="16391" name="Rectangle 9">
            <a:extLst>
              <a:ext uri="{FF2B5EF4-FFF2-40B4-BE49-F238E27FC236}">
                <a16:creationId xmlns:a16="http://schemas.microsoft.com/office/drawing/2014/main" id="{F82FCEE0-CCA7-4F55-901E-1B7868832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908051"/>
            <a:ext cx="1727200" cy="576263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organizam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troši vodu</a:t>
            </a:r>
          </a:p>
        </p:txBody>
      </p:sp>
      <p:sp>
        <p:nvSpPr>
          <p:cNvPr id="16392" name="Rectangle 10">
            <a:extLst>
              <a:ext uri="{FF2B5EF4-FFF2-40B4-BE49-F238E27FC236}">
                <a16:creationId xmlns:a16="http://schemas.microsoft.com/office/drawing/2014/main" id="{795B596D-2B29-4AB0-850B-F486EB84C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9" y="476251"/>
            <a:ext cx="1368425" cy="288925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čini voda</a:t>
            </a:r>
          </a:p>
        </p:txBody>
      </p:sp>
      <p:sp>
        <p:nvSpPr>
          <p:cNvPr id="16393" name="Rectangle 11">
            <a:extLst>
              <a:ext uri="{FF2B5EF4-FFF2-40B4-BE49-F238E27FC236}">
                <a16:creationId xmlns:a16="http://schemas.microsoft.com/office/drawing/2014/main" id="{B6161074-F00F-487A-ADB6-7E19092C9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5300664"/>
            <a:ext cx="1223963" cy="50482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KORIST</a:t>
            </a:r>
          </a:p>
        </p:txBody>
      </p:sp>
      <p:sp>
        <p:nvSpPr>
          <p:cNvPr id="16394" name="Rectangle 12">
            <a:extLst>
              <a:ext uri="{FF2B5EF4-FFF2-40B4-BE49-F238E27FC236}">
                <a16:creationId xmlns:a16="http://schemas.microsoft.com/office/drawing/2014/main" id="{3615F2A5-C42A-4891-8769-B3B61F6D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213101"/>
            <a:ext cx="1223963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OPSKRBA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VODOM</a:t>
            </a:r>
          </a:p>
        </p:txBody>
      </p:sp>
      <p:sp>
        <p:nvSpPr>
          <p:cNvPr id="16395" name="Rectangle 13">
            <a:extLst>
              <a:ext uri="{FF2B5EF4-FFF2-40B4-BE49-F238E27FC236}">
                <a16:creationId xmlns:a16="http://schemas.microsoft.com/office/drawing/2014/main" id="{8A5AD2F1-D80B-40C6-A6F1-7B0BDA2E7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692150"/>
            <a:ext cx="1223962" cy="64929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LJUDSKO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TIJELO</a:t>
            </a:r>
          </a:p>
        </p:txBody>
      </p:sp>
      <p:sp>
        <p:nvSpPr>
          <p:cNvPr id="16396" name="Rectangle 14">
            <a:extLst>
              <a:ext uri="{FF2B5EF4-FFF2-40B4-BE49-F238E27FC236}">
                <a16:creationId xmlns:a16="http://schemas.microsoft.com/office/drawing/2014/main" id="{2260CAEC-2E9B-491C-8970-59B6A137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852739"/>
            <a:ext cx="1439862" cy="5048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POTROŠNJA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VODE</a:t>
            </a:r>
          </a:p>
        </p:txBody>
      </p:sp>
      <p:sp>
        <p:nvSpPr>
          <p:cNvPr id="16397" name="Rectangle 15">
            <a:extLst>
              <a:ext uri="{FF2B5EF4-FFF2-40B4-BE49-F238E27FC236}">
                <a16:creationId xmlns:a16="http://schemas.microsoft.com/office/drawing/2014/main" id="{C006FF35-B9D5-4BDB-812D-0E90054A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2924176"/>
            <a:ext cx="1223963" cy="3333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pranje</a:t>
            </a:r>
          </a:p>
        </p:txBody>
      </p:sp>
      <p:sp>
        <p:nvSpPr>
          <p:cNvPr id="16398" name="Rectangle 16">
            <a:extLst>
              <a:ext uri="{FF2B5EF4-FFF2-40B4-BE49-F238E27FC236}">
                <a16:creationId xmlns:a16="http://schemas.microsoft.com/office/drawing/2014/main" id="{F9AAE9C7-4225-4FDC-A2F0-A4410706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2420939"/>
            <a:ext cx="1223963" cy="3333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čišćenje</a:t>
            </a:r>
          </a:p>
        </p:txBody>
      </p:sp>
      <p:sp>
        <p:nvSpPr>
          <p:cNvPr id="16399" name="Rectangle 17">
            <a:extLst>
              <a:ext uri="{FF2B5EF4-FFF2-40B4-BE49-F238E27FC236}">
                <a16:creationId xmlns:a16="http://schemas.microsoft.com/office/drawing/2014/main" id="{276F694B-A5F4-4B77-88CC-22294DFFE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2924176"/>
            <a:ext cx="1223962" cy="3333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/>
              <a:t>KUĆANSTVO</a:t>
            </a:r>
          </a:p>
        </p:txBody>
      </p:sp>
      <p:sp>
        <p:nvSpPr>
          <p:cNvPr id="16400" name="Rectangle 18">
            <a:extLst>
              <a:ext uri="{FF2B5EF4-FFF2-40B4-BE49-F238E27FC236}">
                <a16:creationId xmlns:a16="http://schemas.microsoft.com/office/drawing/2014/main" id="{A1D1778E-76DD-43D0-8578-0E11CCDCB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1628775"/>
            <a:ext cx="2087562" cy="4318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/>
              <a:t>1,5 l dnevno</a:t>
            </a:r>
          </a:p>
        </p:txBody>
      </p:sp>
      <p:sp>
        <p:nvSpPr>
          <p:cNvPr id="16401" name="Rectangle 19">
            <a:extLst>
              <a:ext uri="{FF2B5EF4-FFF2-40B4-BE49-F238E27FC236}">
                <a16:creationId xmlns:a16="http://schemas.microsoft.com/office/drawing/2014/main" id="{54F25F3D-67E0-4B26-A897-BA918B33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4581526"/>
            <a:ext cx="1223963" cy="333375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/>
              <a:t>TVORNICE</a:t>
            </a:r>
          </a:p>
        </p:txBody>
      </p:sp>
      <p:sp>
        <p:nvSpPr>
          <p:cNvPr id="16402" name="Rectangle 20">
            <a:extLst>
              <a:ext uri="{FF2B5EF4-FFF2-40B4-BE49-F238E27FC236}">
                <a16:creationId xmlns:a16="http://schemas.microsoft.com/office/drawing/2014/main" id="{D0C216CD-B4B3-49B1-A944-0EC3099CC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3933826"/>
            <a:ext cx="1223963" cy="3333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higijena</a:t>
            </a:r>
          </a:p>
        </p:txBody>
      </p:sp>
      <p:sp>
        <p:nvSpPr>
          <p:cNvPr id="16403" name="Rectangle 21">
            <a:extLst>
              <a:ext uri="{FF2B5EF4-FFF2-40B4-BE49-F238E27FC236}">
                <a16:creationId xmlns:a16="http://schemas.microsoft.com/office/drawing/2014/main" id="{5D2EE9F7-A0D6-4318-841F-18EED0905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3429001"/>
            <a:ext cx="1223963" cy="3333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kuhanje</a:t>
            </a:r>
          </a:p>
        </p:txBody>
      </p:sp>
      <p:sp>
        <p:nvSpPr>
          <p:cNvPr id="16404" name="Rectangle 22">
            <a:extLst>
              <a:ext uri="{FF2B5EF4-FFF2-40B4-BE49-F238E27FC236}">
                <a16:creationId xmlns:a16="http://schemas.microsoft.com/office/drawing/2014/main" id="{A2D61961-0F73-46CF-8438-19BB8C1D1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5157789"/>
            <a:ext cx="1223962" cy="3333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/>
              <a:t>natapanje</a:t>
            </a:r>
          </a:p>
        </p:txBody>
      </p:sp>
      <p:sp>
        <p:nvSpPr>
          <p:cNvPr id="16405" name="Rectangle 23">
            <a:extLst>
              <a:ext uri="{FF2B5EF4-FFF2-40B4-BE49-F238E27FC236}">
                <a16:creationId xmlns:a16="http://schemas.microsoft.com/office/drawing/2014/main" id="{C7509832-9A55-4D26-9E78-64B8DC328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5157789"/>
            <a:ext cx="1800225" cy="358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/>
              <a:t>POLJOPRIVREDA</a:t>
            </a:r>
          </a:p>
        </p:txBody>
      </p:sp>
      <p:sp>
        <p:nvSpPr>
          <p:cNvPr id="16406" name="Rectangle 24">
            <a:extLst>
              <a:ext uri="{FF2B5EF4-FFF2-40B4-BE49-F238E27FC236}">
                <a16:creationId xmlns:a16="http://schemas.microsoft.com/office/drawing/2014/main" id="{E02F304D-6EF4-4079-B537-8396AE668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4581526"/>
            <a:ext cx="1511300" cy="36036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/>
              <a:t>proizvodnja</a:t>
            </a:r>
          </a:p>
        </p:txBody>
      </p:sp>
      <p:sp>
        <p:nvSpPr>
          <p:cNvPr id="16407" name="Rectangle 25">
            <a:extLst>
              <a:ext uri="{FF2B5EF4-FFF2-40B4-BE49-F238E27FC236}">
                <a16:creationId xmlns:a16="http://schemas.microsoft.com/office/drawing/2014/main" id="{DE1AACA5-EFD0-4D4F-9F57-CC112BF2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6" y="5876926"/>
            <a:ext cx="1368425" cy="36036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/>
              <a:t>el. energija</a:t>
            </a:r>
          </a:p>
        </p:txBody>
      </p:sp>
      <p:sp>
        <p:nvSpPr>
          <p:cNvPr id="16408" name="Rectangle 26">
            <a:extLst>
              <a:ext uri="{FF2B5EF4-FFF2-40B4-BE49-F238E27FC236}">
                <a16:creationId xmlns:a16="http://schemas.microsoft.com/office/drawing/2014/main" id="{1CC4C1BD-4C80-486C-80F5-7C2CE03A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5876926"/>
            <a:ext cx="1223963" cy="333375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HE</a:t>
            </a:r>
          </a:p>
        </p:txBody>
      </p:sp>
      <p:sp>
        <p:nvSpPr>
          <p:cNvPr id="16409" name="Rectangle 27">
            <a:extLst>
              <a:ext uri="{FF2B5EF4-FFF2-40B4-BE49-F238E27FC236}">
                <a16:creationId xmlns:a16="http://schemas.microsoft.com/office/drawing/2014/main" id="{D333B300-13F3-4CC6-AD96-464701C7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652964"/>
            <a:ext cx="1368425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plovidba</a:t>
            </a:r>
          </a:p>
        </p:txBody>
      </p:sp>
      <p:sp>
        <p:nvSpPr>
          <p:cNvPr id="16410" name="Rectangle 28">
            <a:extLst>
              <a:ext uri="{FF2B5EF4-FFF2-40B4-BE49-F238E27FC236}">
                <a16:creationId xmlns:a16="http://schemas.microsoft.com/office/drawing/2014/main" id="{765F6D4F-A12E-4877-8F7A-EAEC9CDC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157789"/>
            <a:ext cx="1547813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rekreacija</a:t>
            </a:r>
          </a:p>
        </p:txBody>
      </p:sp>
      <p:sp>
        <p:nvSpPr>
          <p:cNvPr id="16411" name="Rectangle 29">
            <a:extLst>
              <a:ext uri="{FF2B5EF4-FFF2-40B4-BE49-F238E27FC236}">
                <a16:creationId xmlns:a16="http://schemas.microsoft.com/office/drawing/2014/main" id="{44E69260-3A85-4E8C-9742-2BB154A0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734051"/>
            <a:ext cx="1223963" cy="333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hrana</a:t>
            </a:r>
          </a:p>
        </p:txBody>
      </p:sp>
      <p:sp>
        <p:nvSpPr>
          <p:cNvPr id="16412" name="Rectangle 30">
            <a:extLst>
              <a:ext uri="{FF2B5EF4-FFF2-40B4-BE49-F238E27FC236}">
                <a16:creationId xmlns:a16="http://schemas.microsoft.com/office/drawing/2014/main" id="{8B78976A-75C2-4F88-9001-5A192769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6308726"/>
            <a:ext cx="1223963" cy="333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sol</a:t>
            </a:r>
          </a:p>
        </p:txBody>
      </p:sp>
      <p:sp>
        <p:nvSpPr>
          <p:cNvPr id="16413" name="Rectangle 31">
            <a:extLst>
              <a:ext uri="{FF2B5EF4-FFF2-40B4-BE49-F238E27FC236}">
                <a16:creationId xmlns:a16="http://schemas.microsoft.com/office/drawing/2014/main" id="{8DBE0FFF-A8E8-4D85-BB56-FE8DAF69D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492376"/>
            <a:ext cx="1223963" cy="3333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izvor</a:t>
            </a:r>
          </a:p>
        </p:txBody>
      </p:sp>
      <p:sp>
        <p:nvSpPr>
          <p:cNvPr id="16414" name="Rectangle 32">
            <a:extLst>
              <a:ext uri="{FF2B5EF4-FFF2-40B4-BE49-F238E27FC236}">
                <a16:creationId xmlns:a16="http://schemas.microsoft.com/office/drawing/2014/main" id="{A93A9836-20B7-46E0-BF22-E3EECDBD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924176"/>
            <a:ext cx="1223963" cy="3333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zdenac</a:t>
            </a:r>
          </a:p>
        </p:txBody>
      </p:sp>
      <p:sp>
        <p:nvSpPr>
          <p:cNvPr id="16415" name="Rectangle 33">
            <a:extLst>
              <a:ext uri="{FF2B5EF4-FFF2-40B4-BE49-F238E27FC236}">
                <a16:creationId xmlns:a16="http://schemas.microsoft.com/office/drawing/2014/main" id="{A7363E0B-D021-4A74-984E-7C240CDA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429001"/>
            <a:ext cx="1368425" cy="3603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 spremnik</a:t>
            </a:r>
          </a:p>
        </p:txBody>
      </p:sp>
      <p:sp>
        <p:nvSpPr>
          <p:cNvPr id="16416" name="Rectangle 34">
            <a:extLst>
              <a:ext uri="{FF2B5EF4-FFF2-40B4-BE49-F238E27FC236}">
                <a16:creationId xmlns:a16="http://schemas.microsoft.com/office/drawing/2014/main" id="{2423A040-7F83-4631-AA08-65202DF2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3933826"/>
            <a:ext cx="1223963" cy="3333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vodovod</a:t>
            </a:r>
          </a:p>
        </p:txBody>
      </p:sp>
      <p:sp>
        <p:nvSpPr>
          <p:cNvPr id="16417" name="Line 36">
            <a:extLst>
              <a:ext uri="{FF2B5EF4-FFF2-40B4-BE49-F238E27FC236}">
                <a16:creationId xmlns:a16="http://schemas.microsoft.com/office/drawing/2014/main" id="{7A797277-145A-4AE9-8E13-5867D748D5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738" y="981076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18" name="Line 37">
            <a:extLst>
              <a:ext uri="{FF2B5EF4-FFF2-40B4-BE49-F238E27FC236}">
                <a16:creationId xmlns:a16="http://schemas.microsoft.com/office/drawing/2014/main" id="{9BFC3868-853D-4BC4-96C4-7D40AE84B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724401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19" name="Line 38">
            <a:extLst>
              <a:ext uri="{FF2B5EF4-FFF2-40B4-BE49-F238E27FC236}">
                <a16:creationId xmlns:a16="http://schemas.microsoft.com/office/drawing/2014/main" id="{B02E05D3-1BE3-48CE-9F51-B318E781A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3114" y="5661025"/>
            <a:ext cx="8651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0" name="Line 39">
            <a:extLst>
              <a:ext uri="{FF2B5EF4-FFF2-40B4-BE49-F238E27FC236}">
                <a16:creationId xmlns:a16="http://schemas.microsoft.com/office/drawing/2014/main" id="{60CAB8CA-5355-413E-B011-CA78B52B2C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3113" y="3500438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1" name="Line 40">
            <a:extLst>
              <a:ext uri="{FF2B5EF4-FFF2-40B4-BE49-F238E27FC236}">
                <a16:creationId xmlns:a16="http://schemas.microsoft.com/office/drawing/2014/main" id="{D44C64F1-B5F9-4825-9292-F81641A0D4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3476" y="105251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2" name="Line 41">
            <a:extLst>
              <a:ext uri="{FF2B5EF4-FFF2-40B4-BE49-F238E27FC236}">
                <a16:creationId xmlns:a16="http://schemas.microsoft.com/office/drawing/2014/main" id="{C6202001-0F83-4B90-A449-CFEB5580B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981075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3" name="Line 42">
            <a:extLst>
              <a:ext uri="{FF2B5EF4-FFF2-40B4-BE49-F238E27FC236}">
                <a16:creationId xmlns:a16="http://schemas.microsoft.com/office/drawing/2014/main" id="{66A1452F-49DE-4578-916A-8BB5ACA4C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9" y="3068638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4" name="Line 43">
            <a:extLst>
              <a:ext uri="{FF2B5EF4-FFF2-40B4-BE49-F238E27FC236}">
                <a16:creationId xmlns:a16="http://schemas.microsoft.com/office/drawing/2014/main" id="{76762647-B3D8-47CE-A54C-6DE7ED554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1313" y="404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5" name="Line 44">
            <a:extLst>
              <a:ext uri="{FF2B5EF4-FFF2-40B4-BE49-F238E27FC236}">
                <a16:creationId xmlns:a16="http://schemas.microsoft.com/office/drawing/2014/main" id="{B62E0D9A-6D79-49FF-8025-48872BF1B4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1" y="4048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6" name="Line 45">
            <a:extLst>
              <a:ext uri="{FF2B5EF4-FFF2-40B4-BE49-F238E27FC236}">
                <a16:creationId xmlns:a16="http://schemas.microsoft.com/office/drawing/2014/main" id="{3E3C313E-587D-42A6-BA40-225245C71C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11255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7" name="Line 46">
            <a:extLst>
              <a:ext uri="{FF2B5EF4-FFF2-40B4-BE49-F238E27FC236}">
                <a16:creationId xmlns:a16="http://schemas.microsoft.com/office/drawing/2014/main" id="{9CF1985B-209F-4A68-927F-A3FA6AE6A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8" name="Line 47">
            <a:extLst>
              <a:ext uri="{FF2B5EF4-FFF2-40B4-BE49-F238E27FC236}">
                <a16:creationId xmlns:a16="http://schemas.microsoft.com/office/drawing/2014/main" id="{84BAAE10-B297-48A9-8C38-04B546BD6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1" y="17732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29" name="Line 48">
            <a:extLst>
              <a:ext uri="{FF2B5EF4-FFF2-40B4-BE49-F238E27FC236}">
                <a16:creationId xmlns:a16="http://schemas.microsoft.com/office/drawing/2014/main" id="{8FD7BE24-0B28-4D3B-9383-D4F9330F46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8438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0" name="Line 49">
            <a:extLst>
              <a:ext uri="{FF2B5EF4-FFF2-40B4-BE49-F238E27FC236}">
                <a16:creationId xmlns:a16="http://schemas.microsoft.com/office/drawing/2014/main" id="{20B78E46-1873-4A1A-92A3-C4E4ABCEB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1" name="Line 50">
            <a:extLst>
              <a:ext uri="{FF2B5EF4-FFF2-40B4-BE49-F238E27FC236}">
                <a16:creationId xmlns:a16="http://schemas.microsoft.com/office/drawing/2014/main" id="{F8999E58-A022-41D1-99BA-1EA277BC4C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26368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2" name="Line 51">
            <a:extLst>
              <a:ext uri="{FF2B5EF4-FFF2-40B4-BE49-F238E27FC236}">
                <a16:creationId xmlns:a16="http://schemas.microsoft.com/office/drawing/2014/main" id="{FAFF5B14-2984-4975-99CB-2897BCF4B0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30686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3" name="Line 52">
            <a:extLst>
              <a:ext uri="{FF2B5EF4-FFF2-40B4-BE49-F238E27FC236}">
                <a16:creationId xmlns:a16="http://schemas.microsoft.com/office/drawing/2014/main" id="{8A57DFB7-B128-4C7C-BADE-0C3A97D0FE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35734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4" name="Line 53">
            <a:extLst>
              <a:ext uri="{FF2B5EF4-FFF2-40B4-BE49-F238E27FC236}">
                <a16:creationId xmlns:a16="http://schemas.microsoft.com/office/drawing/2014/main" id="{1735A7F6-3C48-486D-8D39-ACC6106C4A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40767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5" name="Line 54">
            <a:extLst>
              <a:ext uri="{FF2B5EF4-FFF2-40B4-BE49-F238E27FC236}">
                <a16:creationId xmlns:a16="http://schemas.microsoft.com/office/drawing/2014/main" id="{D3AC2E7F-9C2D-44FE-A560-6D387C7E6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5413" y="4724401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6" name="Line 55">
            <a:extLst>
              <a:ext uri="{FF2B5EF4-FFF2-40B4-BE49-F238E27FC236}">
                <a16:creationId xmlns:a16="http://schemas.microsoft.com/office/drawing/2014/main" id="{19ED029A-FC54-4135-AC18-BD7AF0BC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5805489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7" name="Line 56">
            <a:extLst>
              <a:ext uri="{FF2B5EF4-FFF2-40B4-BE49-F238E27FC236}">
                <a16:creationId xmlns:a16="http://schemas.microsoft.com/office/drawing/2014/main" id="{B9CFB447-96F7-438A-B501-BC419D667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3" y="65246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8" name="Line 57">
            <a:extLst>
              <a:ext uri="{FF2B5EF4-FFF2-40B4-BE49-F238E27FC236}">
                <a16:creationId xmlns:a16="http://schemas.microsoft.com/office/drawing/2014/main" id="{2D7E5CC0-7574-4DB2-8A90-EFCA591E6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3" y="5949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39" name="Line 58">
            <a:extLst>
              <a:ext uri="{FF2B5EF4-FFF2-40B4-BE49-F238E27FC236}">
                <a16:creationId xmlns:a16="http://schemas.microsoft.com/office/drawing/2014/main" id="{854A87A1-0ACE-4AD2-8D22-19CA552C31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3" y="4724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0" name="Line 59">
            <a:extLst>
              <a:ext uri="{FF2B5EF4-FFF2-40B4-BE49-F238E27FC236}">
                <a16:creationId xmlns:a16="http://schemas.microsoft.com/office/drawing/2014/main" id="{AF329CDE-DBF2-4A57-9EAB-CF1648234D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6" y="54451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1" name="Line 60">
            <a:extLst>
              <a:ext uri="{FF2B5EF4-FFF2-40B4-BE49-F238E27FC236}">
                <a16:creationId xmlns:a16="http://schemas.microsoft.com/office/drawing/2014/main" id="{A3C278D1-8361-40AA-825A-223065BFF3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6725" y="549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2" name="Line 61">
            <a:extLst>
              <a:ext uri="{FF2B5EF4-FFF2-40B4-BE49-F238E27FC236}">
                <a16:creationId xmlns:a16="http://schemas.microsoft.com/office/drawing/2014/main" id="{4FAD141D-EB2B-45AF-A84E-A0106F998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3" name="Line 62">
            <a:extLst>
              <a:ext uri="{FF2B5EF4-FFF2-40B4-BE49-F238E27FC236}">
                <a16:creationId xmlns:a16="http://schemas.microsoft.com/office/drawing/2014/main" id="{0A76F5EB-0420-4E4E-A658-61C9F0678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549275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4" name="Line 63">
            <a:extLst>
              <a:ext uri="{FF2B5EF4-FFF2-40B4-BE49-F238E27FC236}">
                <a16:creationId xmlns:a16="http://schemas.microsoft.com/office/drawing/2014/main" id="{D888A76C-C01D-42A8-972B-34E4BADB0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6" y="10525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5" name="Line 64">
            <a:extLst>
              <a:ext uri="{FF2B5EF4-FFF2-40B4-BE49-F238E27FC236}">
                <a16:creationId xmlns:a16="http://schemas.microsoft.com/office/drawing/2014/main" id="{EE312F36-7391-4EC3-8696-85933A579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17732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6" name="Line 66">
            <a:extLst>
              <a:ext uri="{FF2B5EF4-FFF2-40B4-BE49-F238E27FC236}">
                <a16:creationId xmlns:a16="http://schemas.microsoft.com/office/drawing/2014/main" id="{D66B18E4-32D4-45D3-BF17-99FEC046F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7" name="Line 69">
            <a:extLst>
              <a:ext uri="{FF2B5EF4-FFF2-40B4-BE49-F238E27FC236}">
                <a16:creationId xmlns:a16="http://schemas.microsoft.com/office/drawing/2014/main" id="{343FEBE2-2D3F-4522-B5DA-09CC8066A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6" y="30686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8" name="Line 70">
            <a:extLst>
              <a:ext uri="{FF2B5EF4-FFF2-40B4-BE49-F238E27FC236}">
                <a16:creationId xmlns:a16="http://schemas.microsoft.com/office/drawing/2014/main" id="{04461396-2999-4CFA-89E6-66B728983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0767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49" name="Line 71">
            <a:extLst>
              <a:ext uri="{FF2B5EF4-FFF2-40B4-BE49-F238E27FC236}">
                <a16:creationId xmlns:a16="http://schemas.microsoft.com/office/drawing/2014/main" id="{59640369-280B-488A-92D0-F0ECD0A73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61658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0" name="Line 72">
            <a:extLst>
              <a:ext uri="{FF2B5EF4-FFF2-40B4-BE49-F238E27FC236}">
                <a16:creationId xmlns:a16="http://schemas.microsoft.com/office/drawing/2014/main" id="{130D4F74-B8CA-4791-9F29-D5791B448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3736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1" name="Line 73">
            <a:extLst>
              <a:ext uri="{FF2B5EF4-FFF2-40B4-BE49-F238E27FC236}">
                <a16:creationId xmlns:a16="http://schemas.microsoft.com/office/drawing/2014/main" id="{CA079370-7B21-44AB-B746-D8544614A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47974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2" name="Line 74">
            <a:extLst>
              <a:ext uri="{FF2B5EF4-FFF2-40B4-BE49-F238E27FC236}">
                <a16:creationId xmlns:a16="http://schemas.microsoft.com/office/drawing/2014/main" id="{48DB4951-0DE6-4E2E-8E90-B165A2662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2850" y="30686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3" name="Line 75">
            <a:extLst>
              <a:ext uri="{FF2B5EF4-FFF2-40B4-BE49-F238E27FC236}">
                <a16:creationId xmlns:a16="http://schemas.microsoft.com/office/drawing/2014/main" id="{D8789568-7EE8-40BE-8843-4A47F5181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1050" y="4724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4" name="Line 76">
            <a:extLst>
              <a:ext uri="{FF2B5EF4-FFF2-40B4-BE49-F238E27FC236}">
                <a16:creationId xmlns:a16="http://schemas.microsoft.com/office/drawing/2014/main" id="{D8A62194-DB6E-4761-86A5-57DEE83C0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8388" y="5300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5" name="Line 77">
            <a:extLst>
              <a:ext uri="{FF2B5EF4-FFF2-40B4-BE49-F238E27FC236}">
                <a16:creationId xmlns:a16="http://schemas.microsoft.com/office/drawing/2014/main" id="{92677A1D-E04D-43AF-A12E-A46AA73F7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9" y="60928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6" name="Line 78">
            <a:extLst>
              <a:ext uri="{FF2B5EF4-FFF2-40B4-BE49-F238E27FC236}">
                <a16:creationId xmlns:a16="http://schemas.microsoft.com/office/drawing/2014/main" id="{F7ED4DCC-B8E6-478E-913A-60C931AC52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3563" y="26368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7" name="Line 79">
            <a:extLst>
              <a:ext uri="{FF2B5EF4-FFF2-40B4-BE49-F238E27FC236}">
                <a16:creationId xmlns:a16="http://schemas.microsoft.com/office/drawing/2014/main" id="{16EF72DA-CDA8-40FE-9023-BA1F85C53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3213101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8" name="Line 80">
            <a:extLst>
              <a:ext uri="{FF2B5EF4-FFF2-40B4-BE49-F238E27FC236}">
                <a16:creationId xmlns:a16="http://schemas.microsoft.com/office/drawing/2014/main" id="{3F123C0E-D29B-4819-BE81-E9AF8A479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41497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59" name="Line 81">
            <a:extLst>
              <a:ext uri="{FF2B5EF4-FFF2-40B4-BE49-F238E27FC236}">
                <a16:creationId xmlns:a16="http://schemas.microsoft.com/office/drawing/2014/main" id="{8E926C47-1C54-4EEA-8040-0364BA824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36449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60" name="Line 82">
            <a:extLst>
              <a:ext uri="{FF2B5EF4-FFF2-40B4-BE49-F238E27FC236}">
                <a16:creationId xmlns:a16="http://schemas.microsoft.com/office/drawing/2014/main" id="{CECE23B0-56C4-4F10-8E31-899EEF181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26368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461" name="Rectangle 83">
            <a:extLst>
              <a:ext uri="{FF2B5EF4-FFF2-40B4-BE49-F238E27FC236}">
                <a16:creationId xmlns:a16="http://schemas.microsoft.com/office/drawing/2014/main" id="{453B92FA-968C-4D41-B3EF-26FCE27D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6381750"/>
            <a:ext cx="3240088" cy="4762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ŠTEDI VODU!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8048357-396F-4880-82DA-42B86D85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429000"/>
            <a:ext cx="17287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ZNAČENJE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 VODE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ZA ŽIVOT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LJUDI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47195E4-9CEB-4C32-ACFA-D039407A7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836614"/>
            <a:ext cx="15843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RASPOLOŽIVA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 VODA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CCB1178-AD57-4970-A650-10801009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33376"/>
            <a:ext cx="1223962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5FD0E62-6B79-49C4-874C-F3D471946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981076"/>
            <a:ext cx="1223962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B43443FD-AFE9-4E16-9696-0289F345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628776"/>
            <a:ext cx="1223962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C572721-B9B0-448F-9806-137CFCF7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908051"/>
            <a:ext cx="17272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7335AE22-6569-4583-8F67-F14677AA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8" y="476251"/>
            <a:ext cx="16557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1A5CB1E9-8E0E-4695-9316-4A5AB9B7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5300664"/>
            <a:ext cx="1223963" cy="5048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KORIST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175F7A19-B560-4A88-99BE-4ABE7603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213101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OPSKRBA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VODOM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700FB5D7-A87A-4914-9FC6-1DDEC67B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836614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LJUDSKO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TIJELO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0EAF5B79-7A34-4BEA-88BF-0B485FC3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852739"/>
            <a:ext cx="14398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POTROŠNJA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VODE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CB6A25EC-0FC0-44A4-9034-66272665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2924176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36299648-2811-4112-85E6-F6A6EEF6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2420939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49A1E036-C8B4-4698-A44A-9759FAACE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2924176"/>
            <a:ext cx="1223962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/>
              <a:t>KUĆANSTVO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E80D8D12-5E6C-4177-A413-58C2A500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1628775"/>
            <a:ext cx="20875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000" b="1"/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7D7BB7E0-6050-47BA-978C-241C80BF7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4581526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/>
              <a:t>TVORNICE</a:t>
            </a:r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EDA68A2B-45B2-4461-93EE-D998C5E4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3933826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2B98EA32-41A2-4479-9BD9-50384076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3429001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28" name="Rectangle 20">
            <a:extLst>
              <a:ext uri="{FF2B5EF4-FFF2-40B4-BE49-F238E27FC236}">
                <a16:creationId xmlns:a16="http://schemas.microsoft.com/office/drawing/2014/main" id="{206FB448-22F9-4455-A3C1-197204832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5157789"/>
            <a:ext cx="1223962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000" b="1"/>
          </a:p>
        </p:txBody>
      </p:sp>
      <p:sp>
        <p:nvSpPr>
          <p:cNvPr id="17429" name="Rectangle 21">
            <a:extLst>
              <a:ext uri="{FF2B5EF4-FFF2-40B4-BE49-F238E27FC236}">
                <a16:creationId xmlns:a16="http://schemas.microsoft.com/office/drawing/2014/main" id="{9BD2B58D-390F-4884-BFF1-06D6F3D72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5157789"/>
            <a:ext cx="180022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/>
              <a:t>POLJOPRIVREDA</a:t>
            </a:r>
          </a:p>
        </p:txBody>
      </p:sp>
      <p:sp>
        <p:nvSpPr>
          <p:cNvPr id="17430" name="Rectangle 22">
            <a:extLst>
              <a:ext uri="{FF2B5EF4-FFF2-40B4-BE49-F238E27FC236}">
                <a16:creationId xmlns:a16="http://schemas.microsoft.com/office/drawing/2014/main" id="{2AF3E059-FE61-4ACD-9A3E-90AFB0D80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4581526"/>
            <a:ext cx="15113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000" b="1"/>
          </a:p>
        </p:txBody>
      </p:sp>
      <p:sp>
        <p:nvSpPr>
          <p:cNvPr id="17431" name="Rectangle 23">
            <a:extLst>
              <a:ext uri="{FF2B5EF4-FFF2-40B4-BE49-F238E27FC236}">
                <a16:creationId xmlns:a16="http://schemas.microsoft.com/office/drawing/2014/main" id="{5BCFBF30-61DD-4444-94EB-8785FEDE3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6" y="5876926"/>
            <a:ext cx="13684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000" b="1"/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D1BB4961-AAE6-48C9-98B2-17B79C8BA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5876926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HE</a:t>
            </a:r>
          </a:p>
        </p:txBody>
      </p:sp>
      <p:sp>
        <p:nvSpPr>
          <p:cNvPr id="17433" name="Rectangle 25">
            <a:extLst>
              <a:ext uri="{FF2B5EF4-FFF2-40B4-BE49-F238E27FC236}">
                <a16:creationId xmlns:a16="http://schemas.microsoft.com/office/drawing/2014/main" id="{207CEACF-4C36-48CF-81D5-2A425154A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652964"/>
            <a:ext cx="13684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34" name="Rectangle 26">
            <a:extLst>
              <a:ext uri="{FF2B5EF4-FFF2-40B4-BE49-F238E27FC236}">
                <a16:creationId xmlns:a16="http://schemas.microsoft.com/office/drawing/2014/main" id="{596DF21E-79FF-4C9E-A1B0-063167A8B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157789"/>
            <a:ext cx="15478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DE245EAF-2C2A-41ED-9F8F-5E8B70D8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734051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36" name="Rectangle 28">
            <a:extLst>
              <a:ext uri="{FF2B5EF4-FFF2-40B4-BE49-F238E27FC236}">
                <a16:creationId xmlns:a16="http://schemas.microsoft.com/office/drawing/2014/main" id="{F9F51007-4C79-4FA0-88FE-4C57BA8D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6308726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37" name="Rectangle 29">
            <a:extLst>
              <a:ext uri="{FF2B5EF4-FFF2-40B4-BE49-F238E27FC236}">
                <a16:creationId xmlns:a16="http://schemas.microsoft.com/office/drawing/2014/main" id="{A2D28BD1-FFCE-4AD3-A64E-E218C42C2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492376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38" name="Rectangle 30">
            <a:extLst>
              <a:ext uri="{FF2B5EF4-FFF2-40B4-BE49-F238E27FC236}">
                <a16:creationId xmlns:a16="http://schemas.microsoft.com/office/drawing/2014/main" id="{8A206B03-D588-4153-968F-73466FBBF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924176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39" name="Rectangle 31">
            <a:extLst>
              <a:ext uri="{FF2B5EF4-FFF2-40B4-BE49-F238E27FC236}">
                <a16:creationId xmlns:a16="http://schemas.microsoft.com/office/drawing/2014/main" id="{AB6C9EA8-3CC9-43A1-92B2-483FA9AA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429001"/>
            <a:ext cx="13684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 </a:t>
            </a:r>
          </a:p>
        </p:txBody>
      </p:sp>
      <p:sp>
        <p:nvSpPr>
          <p:cNvPr id="17440" name="Rectangle 32">
            <a:extLst>
              <a:ext uri="{FF2B5EF4-FFF2-40B4-BE49-F238E27FC236}">
                <a16:creationId xmlns:a16="http://schemas.microsoft.com/office/drawing/2014/main" id="{697C6046-A47D-49C4-A056-74299AB31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3933826"/>
            <a:ext cx="1223963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2400" b="1"/>
          </a:p>
        </p:txBody>
      </p:sp>
      <p:sp>
        <p:nvSpPr>
          <p:cNvPr id="17441" name="Line 33">
            <a:extLst>
              <a:ext uri="{FF2B5EF4-FFF2-40B4-BE49-F238E27FC236}">
                <a16:creationId xmlns:a16="http://schemas.microsoft.com/office/drawing/2014/main" id="{716C6288-1363-40A7-99C0-3E0004F73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738" y="981076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42" name="Line 34">
            <a:extLst>
              <a:ext uri="{FF2B5EF4-FFF2-40B4-BE49-F238E27FC236}">
                <a16:creationId xmlns:a16="http://schemas.microsoft.com/office/drawing/2014/main" id="{210AA7A6-B521-4255-837E-E42661B78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724401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43" name="Line 35">
            <a:extLst>
              <a:ext uri="{FF2B5EF4-FFF2-40B4-BE49-F238E27FC236}">
                <a16:creationId xmlns:a16="http://schemas.microsoft.com/office/drawing/2014/main" id="{E3B22CD9-8C06-4023-959E-FB636D51B1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3114" y="5661025"/>
            <a:ext cx="8651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44" name="Line 36">
            <a:extLst>
              <a:ext uri="{FF2B5EF4-FFF2-40B4-BE49-F238E27FC236}">
                <a16:creationId xmlns:a16="http://schemas.microsoft.com/office/drawing/2014/main" id="{406BA662-06A1-451A-8A67-0770A838E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3113" y="3500438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45" name="Line 37">
            <a:extLst>
              <a:ext uri="{FF2B5EF4-FFF2-40B4-BE49-F238E27FC236}">
                <a16:creationId xmlns:a16="http://schemas.microsoft.com/office/drawing/2014/main" id="{091BF75A-3E86-4C8D-9B44-FB2E0F39B5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3476" y="105251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46" name="Line 38">
            <a:extLst>
              <a:ext uri="{FF2B5EF4-FFF2-40B4-BE49-F238E27FC236}">
                <a16:creationId xmlns:a16="http://schemas.microsoft.com/office/drawing/2014/main" id="{92D4CE26-852E-4E28-B9F5-6EF6437A9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981075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47" name="Line 39">
            <a:extLst>
              <a:ext uri="{FF2B5EF4-FFF2-40B4-BE49-F238E27FC236}">
                <a16:creationId xmlns:a16="http://schemas.microsoft.com/office/drawing/2014/main" id="{46692991-B886-4CED-8D7D-84112D18F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9" y="3068638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48" name="Line 40">
            <a:extLst>
              <a:ext uri="{FF2B5EF4-FFF2-40B4-BE49-F238E27FC236}">
                <a16:creationId xmlns:a16="http://schemas.microsoft.com/office/drawing/2014/main" id="{FDD95B10-F870-493C-AB8C-FCB2BFA13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1313" y="404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49" name="Line 41">
            <a:extLst>
              <a:ext uri="{FF2B5EF4-FFF2-40B4-BE49-F238E27FC236}">
                <a16:creationId xmlns:a16="http://schemas.microsoft.com/office/drawing/2014/main" id="{A1D13491-83F0-4257-A3D1-AD5F7B1A62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1" y="4048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0" name="Line 42">
            <a:extLst>
              <a:ext uri="{FF2B5EF4-FFF2-40B4-BE49-F238E27FC236}">
                <a16:creationId xmlns:a16="http://schemas.microsoft.com/office/drawing/2014/main" id="{A46F26DD-3698-4718-9682-A0FBAA2FDA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11255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1" name="Line 43">
            <a:extLst>
              <a:ext uri="{FF2B5EF4-FFF2-40B4-BE49-F238E27FC236}">
                <a16:creationId xmlns:a16="http://schemas.microsoft.com/office/drawing/2014/main" id="{5AA77EC5-943B-49A3-A259-D0468C2E0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2" name="Line 44">
            <a:extLst>
              <a:ext uri="{FF2B5EF4-FFF2-40B4-BE49-F238E27FC236}">
                <a16:creationId xmlns:a16="http://schemas.microsoft.com/office/drawing/2014/main" id="{2C1B5E5D-B574-4565-AC3C-309AFC6304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1" y="17732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3" name="Line 45">
            <a:extLst>
              <a:ext uri="{FF2B5EF4-FFF2-40B4-BE49-F238E27FC236}">
                <a16:creationId xmlns:a16="http://schemas.microsoft.com/office/drawing/2014/main" id="{A05EEDF0-A896-4A86-BEAC-C5DB1B1BD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8438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4" name="Line 46">
            <a:extLst>
              <a:ext uri="{FF2B5EF4-FFF2-40B4-BE49-F238E27FC236}">
                <a16:creationId xmlns:a16="http://schemas.microsoft.com/office/drawing/2014/main" id="{27C88B7C-0836-4ECD-8A39-347DB113F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5" name="Line 47">
            <a:extLst>
              <a:ext uri="{FF2B5EF4-FFF2-40B4-BE49-F238E27FC236}">
                <a16:creationId xmlns:a16="http://schemas.microsoft.com/office/drawing/2014/main" id="{106A9195-45A9-43C0-82BF-A7E8402FAF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26368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6" name="Line 48">
            <a:extLst>
              <a:ext uri="{FF2B5EF4-FFF2-40B4-BE49-F238E27FC236}">
                <a16:creationId xmlns:a16="http://schemas.microsoft.com/office/drawing/2014/main" id="{87AD0B12-E6D0-479E-9A8B-2D8356280D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30686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7" name="Line 49">
            <a:extLst>
              <a:ext uri="{FF2B5EF4-FFF2-40B4-BE49-F238E27FC236}">
                <a16:creationId xmlns:a16="http://schemas.microsoft.com/office/drawing/2014/main" id="{6B65E250-B192-411A-82F7-52A072B610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35734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8" name="Line 50">
            <a:extLst>
              <a:ext uri="{FF2B5EF4-FFF2-40B4-BE49-F238E27FC236}">
                <a16:creationId xmlns:a16="http://schemas.microsoft.com/office/drawing/2014/main" id="{E6FA11CB-550E-47E7-8F58-99B53230D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4" y="40767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59" name="Line 51">
            <a:extLst>
              <a:ext uri="{FF2B5EF4-FFF2-40B4-BE49-F238E27FC236}">
                <a16:creationId xmlns:a16="http://schemas.microsoft.com/office/drawing/2014/main" id="{808D9D48-AC9D-43CB-9D02-4789280BF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5413" y="4724401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0" name="Line 52">
            <a:extLst>
              <a:ext uri="{FF2B5EF4-FFF2-40B4-BE49-F238E27FC236}">
                <a16:creationId xmlns:a16="http://schemas.microsoft.com/office/drawing/2014/main" id="{FAD6F628-EE35-4BB2-BC9D-53DA2B860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5805489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1" name="Line 53">
            <a:extLst>
              <a:ext uri="{FF2B5EF4-FFF2-40B4-BE49-F238E27FC236}">
                <a16:creationId xmlns:a16="http://schemas.microsoft.com/office/drawing/2014/main" id="{278A4ABF-58B4-4BE1-97ED-FF009BA6E3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3" y="65246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2" name="Line 54">
            <a:extLst>
              <a:ext uri="{FF2B5EF4-FFF2-40B4-BE49-F238E27FC236}">
                <a16:creationId xmlns:a16="http://schemas.microsoft.com/office/drawing/2014/main" id="{FF9598DA-F073-4743-96F1-A68E95362D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3" y="5949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3" name="Line 55">
            <a:extLst>
              <a:ext uri="{FF2B5EF4-FFF2-40B4-BE49-F238E27FC236}">
                <a16:creationId xmlns:a16="http://schemas.microsoft.com/office/drawing/2014/main" id="{D9AED0B8-209D-42B7-8C4F-422199AEE9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1813" y="4724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4" name="Line 56">
            <a:extLst>
              <a:ext uri="{FF2B5EF4-FFF2-40B4-BE49-F238E27FC236}">
                <a16:creationId xmlns:a16="http://schemas.microsoft.com/office/drawing/2014/main" id="{8B085551-45B3-4A48-ACC1-A3FA0744ED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6" y="54451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5" name="Line 57">
            <a:extLst>
              <a:ext uri="{FF2B5EF4-FFF2-40B4-BE49-F238E27FC236}">
                <a16:creationId xmlns:a16="http://schemas.microsoft.com/office/drawing/2014/main" id="{8EB5CABD-5FE3-4F0B-8D77-11E798B0F2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6725" y="549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6" name="Line 58">
            <a:extLst>
              <a:ext uri="{FF2B5EF4-FFF2-40B4-BE49-F238E27FC236}">
                <a16:creationId xmlns:a16="http://schemas.microsoft.com/office/drawing/2014/main" id="{B551E575-AC00-440D-8728-6EBF82BF3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7" name="Line 59">
            <a:extLst>
              <a:ext uri="{FF2B5EF4-FFF2-40B4-BE49-F238E27FC236}">
                <a16:creationId xmlns:a16="http://schemas.microsoft.com/office/drawing/2014/main" id="{B1D6DCB0-EAC3-4FA2-90DC-D4F2FF359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5492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8" name="Line 60">
            <a:extLst>
              <a:ext uri="{FF2B5EF4-FFF2-40B4-BE49-F238E27FC236}">
                <a16:creationId xmlns:a16="http://schemas.microsoft.com/office/drawing/2014/main" id="{FFD41D0D-62F0-4D80-A903-0B0D6D543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6" y="10525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69" name="Line 61">
            <a:extLst>
              <a:ext uri="{FF2B5EF4-FFF2-40B4-BE49-F238E27FC236}">
                <a16:creationId xmlns:a16="http://schemas.microsoft.com/office/drawing/2014/main" id="{026BE541-72C1-42BB-AFFD-EEFA9829A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17732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0" name="Line 62">
            <a:extLst>
              <a:ext uri="{FF2B5EF4-FFF2-40B4-BE49-F238E27FC236}">
                <a16:creationId xmlns:a16="http://schemas.microsoft.com/office/drawing/2014/main" id="{56101A95-3562-49CB-8355-74F8EA0F6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1" name="Line 63">
            <a:extLst>
              <a:ext uri="{FF2B5EF4-FFF2-40B4-BE49-F238E27FC236}">
                <a16:creationId xmlns:a16="http://schemas.microsoft.com/office/drawing/2014/main" id="{BE87EE39-89AC-479F-9B8B-78CF2E13A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6" y="30686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2" name="Line 64">
            <a:extLst>
              <a:ext uri="{FF2B5EF4-FFF2-40B4-BE49-F238E27FC236}">
                <a16:creationId xmlns:a16="http://schemas.microsoft.com/office/drawing/2014/main" id="{1734E09C-C988-4720-92E4-BB3841143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0767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3" name="Line 65">
            <a:extLst>
              <a:ext uri="{FF2B5EF4-FFF2-40B4-BE49-F238E27FC236}">
                <a16:creationId xmlns:a16="http://schemas.microsoft.com/office/drawing/2014/main" id="{6D2BDFF7-01D0-453C-ADBC-E3BB588C5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61658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4" name="Line 66">
            <a:extLst>
              <a:ext uri="{FF2B5EF4-FFF2-40B4-BE49-F238E27FC236}">
                <a16:creationId xmlns:a16="http://schemas.microsoft.com/office/drawing/2014/main" id="{80A59649-39FB-429F-9AF2-CCF7452F9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3736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5" name="Line 67">
            <a:extLst>
              <a:ext uri="{FF2B5EF4-FFF2-40B4-BE49-F238E27FC236}">
                <a16:creationId xmlns:a16="http://schemas.microsoft.com/office/drawing/2014/main" id="{AF8B50C0-0319-4ECA-AA51-689B1DF5D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47974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6" name="Line 68">
            <a:extLst>
              <a:ext uri="{FF2B5EF4-FFF2-40B4-BE49-F238E27FC236}">
                <a16:creationId xmlns:a16="http://schemas.microsoft.com/office/drawing/2014/main" id="{F799486E-65F7-427C-9E3E-A4701F6F6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2850" y="30686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7" name="Line 69">
            <a:extLst>
              <a:ext uri="{FF2B5EF4-FFF2-40B4-BE49-F238E27FC236}">
                <a16:creationId xmlns:a16="http://schemas.microsoft.com/office/drawing/2014/main" id="{1C8E7346-CD4F-4120-9571-76D2DE6CA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1050" y="4724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8" name="Line 70">
            <a:extLst>
              <a:ext uri="{FF2B5EF4-FFF2-40B4-BE49-F238E27FC236}">
                <a16:creationId xmlns:a16="http://schemas.microsoft.com/office/drawing/2014/main" id="{C664FEC6-7281-4ED7-9793-E147F54F2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8388" y="5300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79" name="Line 71">
            <a:extLst>
              <a:ext uri="{FF2B5EF4-FFF2-40B4-BE49-F238E27FC236}">
                <a16:creationId xmlns:a16="http://schemas.microsoft.com/office/drawing/2014/main" id="{0392DE32-388D-465C-9926-6E433FBE8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9" y="60928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80" name="Line 72">
            <a:extLst>
              <a:ext uri="{FF2B5EF4-FFF2-40B4-BE49-F238E27FC236}">
                <a16:creationId xmlns:a16="http://schemas.microsoft.com/office/drawing/2014/main" id="{01ACA207-0CC7-45AC-94FC-2C4BDD52C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3563" y="26368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81" name="Line 73">
            <a:extLst>
              <a:ext uri="{FF2B5EF4-FFF2-40B4-BE49-F238E27FC236}">
                <a16:creationId xmlns:a16="http://schemas.microsoft.com/office/drawing/2014/main" id="{EDA9E02A-BE07-4B25-8DA1-8D6148EFD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3213101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82" name="Line 74">
            <a:extLst>
              <a:ext uri="{FF2B5EF4-FFF2-40B4-BE49-F238E27FC236}">
                <a16:creationId xmlns:a16="http://schemas.microsoft.com/office/drawing/2014/main" id="{A8006055-7B41-4FAF-839A-110CC79FA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41497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83" name="Line 75">
            <a:extLst>
              <a:ext uri="{FF2B5EF4-FFF2-40B4-BE49-F238E27FC236}">
                <a16:creationId xmlns:a16="http://schemas.microsoft.com/office/drawing/2014/main" id="{179CE8CD-2CC4-4C5D-89BE-8A5F363B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36449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84" name="Line 76">
            <a:extLst>
              <a:ext uri="{FF2B5EF4-FFF2-40B4-BE49-F238E27FC236}">
                <a16:creationId xmlns:a16="http://schemas.microsoft.com/office/drawing/2014/main" id="{1F8C35FD-3CB4-4F8A-BC79-B39E855A3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26368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485" name="Rectangle 77">
            <a:extLst>
              <a:ext uri="{FF2B5EF4-FFF2-40B4-BE49-F238E27FC236}">
                <a16:creationId xmlns:a16="http://schemas.microsoft.com/office/drawing/2014/main" id="{5F2BCE61-CC68-433F-BB80-03E07B6F9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6381750"/>
            <a:ext cx="3240088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/>
              <a:t>ŠTEDI VODU!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F08D459-A7BE-450F-AC8E-7835278C7137}"/>
              </a:ext>
            </a:extLst>
          </p:cNvPr>
          <p:cNvSpPr txBox="1"/>
          <p:nvPr/>
        </p:nvSpPr>
        <p:spPr>
          <a:xfrm>
            <a:off x="10631489" y="1488066"/>
            <a:ext cx="1466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Osmislile: Josipa Masnić i Kristina Knežević, </a:t>
            </a:r>
          </a:p>
          <a:p>
            <a:r>
              <a:rPr lang="hr-HR" dirty="0"/>
              <a:t>OŠ Bartula Kašića, Zadar</a:t>
            </a:r>
            <a:endParaRPr lang="hr-HR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>
            <a:extLst>
              <a:ext uri="{FF2B5EF4-FFF2-40B4-BE49-F238E27FC236}">
                <a16:creationId xmlns:a16="http://schemas.microsoft.com/office/drawing/2014/main" id="{55EF9144-E941-4FD8-B98C-E163A132102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81200" y="533400"/>
          <a:ext cx="9791700" cy="56880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395051482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545023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6531819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3271732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780224152"/>
                    </a:ext>
                  </a:extLst>
                </a:gridCol>
              </a:tblGrid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SOK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 ZVIJEZDA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MIRNA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LOKVE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628950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ČAJ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 RIBA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DOBRA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KAPLJICE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621396"/>
                  </a:ext>
                </a:extLst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MLIJEKO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 STRUJA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RAŠA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KABANICA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749873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KAVA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 ŠKOLJKA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DUNAV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KIŠOBRAN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442285"/>
                  </a:ext>
                </a:extLst>
              </a:tr>
              <a:tr h="995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TEKUĆINA</a:t>
                      </a:r>
                      <a:endParaRPr kumimoji="0" lang="en-US" altLang="sr-Latn-R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MORSKA</a:t>
                      </a:r>
                      <a:endParaRPr kumimoji="0" lang="en-US" altLang="sr-Latn-R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RIJEKA</a:t>
                      </a:r>
                      <a:endParaRPr kumimoji="0" lang="en-US" altLang="sr-Latn-R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KIŠA</a:t>
                      </a:r>
                      <a:endParaRPr kumimoji="0" lang="en-US" altLang="sr-Latn-R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490022"/>
                  </a:ext>
                </a:extLst>
              </a:tr>
              <a:tr h="122396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VODA</a:t>
                      </a:r>
                      <a:endParaRPr kumimoji="0" lang="en-US" altLang="sr-Latn-RS" sz="4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834373"/>
                  </a:ext>
                </a:extLst>
              </a:tr>
            </a:tbl>
          </a:graphicData>
        </a:graphic>
      </p:graphicFrame>
      <p:sp>
        <p:nvSpPr>
          <p:cNvPr id="30770" name="Rectangle 50">
            <a:extLst>
              <a:ext uri="{FF2B5EF4-FFF2-40B4-BE49-F238E27FC236}">
                <a16:creationId xmlns:a16="http://schemas.microsoft.com/office/drawing/2014/main" id="{7C6B6EAE-0EE7-49DA-83EF-2F151588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6223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A1</a:t>
            </a:r>
          </a:p>
        </p:txBody>
      </p:sp>
      <p:sp>
        <p:nvSpPr>
          <p:cNvPr id="30771" name="Rectangle 51">
            <a:extLst>
              <a:ext uri="{FF2B5EF4-FFF2-40B4-BE49-F238E27FC236}">
                <a16:creationId xmlns:a16="http://schemas.microsoft.com/office/drawing/2014/main" id="{9BDD3D78-B43F-4338-83A4-6A92378E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484314"/>
            <a:ext cx="1908175" cy="719137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A2</a:t>
            </a:r>
          </a:p>
        </p:txBody>
      </p:sp>
      <p:sp>
        <p:nvSpPr>
          <p:cNvPr id="30772" name="Rectangle 52">
            <a:extLst>
              <a:ext uri="{FF2B5EF4-FFF2-40B4-BE49-F238E27FC236}">
                <a16:creationId xmlns:a16="http://schemas.microsoft.com/office/drawing/2014/main" id="{A86E91B7-60F8-4BD3-8C30-7C8B2DDC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3495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A3</a:t>
            </a:r>
          </a:p>
        </p:txBody>
      </p:sp>
      <p:sp>
        <p:nvSpPr>
          <p:cNvPr id="30773" name="Rectangle 53">
            <a:extLst>
              <a:ext uri="{FF2B5EF4-FFF2-40B4-BE49-F238E27FC236}">
                <a16:creationId xmlns:a16="http://schemas.microsoft.com/office/drawing/2014/main" id="{58E2448C-1D54-4EBC-AEB2-D60DA45F0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2131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A4</a:t>
            </a:r>
          </a:p>
        </p:txBody>
      </p:sp>
      <p:sp>
        <p:nvSpPr>
          <p:cNvPr id="30774" name="Rectangle 54">
            <a:extLst>
              <a:ext uri="{FF2B5EF4-FFF2-40B4-BE49-F238E27FC236}">
                <a16:creationId xmlns:a16="http://schemas.microsoft.com/office/drawing/2014/main" id="{1CE84D33-08A7-4F12-A66B-B5FD1A32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4114800"/>
            <a:ext cx="1908175" cy="863600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altLang="sr-Latn-R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0775" name="Rectangle 55">
            <a:extLst>
              <a:ext uri="{FF2B5EF4-FFF2-40B4-BE49-F238E27FC236}">
                <a16:creationId xmlns:a16="http://schemas.microsoft.com/office/drawing/2014/main" id="{1C2A7A3F-51D7-46DF-9119-9050F6BF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9" y="6223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B1</a:t>
            </a:r>
          </a:p>
        </p:txBody>
      </p:sp>
      <p:sp>
        <p:nvSpPr>
          <p:cNvPr id="30776" name="Rectangle 56">
            <a:extLst>
              <a:ext uri="{FF2B5EF4-FFF2-40B4-BE49-F238E27FC236}">
                <a16:creationId xmlns:a16="http://schemas.microsoft.com/office/drawing/2014/main" id="{DE3AB3E1-932C-4B1C-941A-C2C6BB23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9" y="14859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B2</a:t>
            </a:r>
          </a:p>
        </p:txBody>
      </p:sp>
      <p:sp>
        <p:nvSpPr>
          <p:cNvPr id="30777" name="Rectangle 57">
            <a:extLst>
              <a:ext uri="{FF2B5EF4-FFF2-40B4-BE49-F238E27FC236}">
                <a16:creationId xmlns:a16="http://schemas.microsoft.com/office/drawing/2014/main" id="{E5365C87-3C05-4417-B221-08E77578F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9" y="23495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B3</a:t>
            </a:r>
          </a:p>
        </p:txBody>
      </p:sp>
      <p:sp>
        <p:nvSpPr>
          <p:cNvPr id="30778" name="Rectangle 58">
            <a:extLst>
              <a:ext uri="{FF2B5EF4-FFF2-40B4-BE49-F238E27FC236}">
                <a16:creationId xmlns:a16="http://schemas.microsoft.com/office/drawing/2014/main" id="{9C1877E5-0A9A-4D32-B136-69358D6CD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9" y="3214689"/>
            <a:ext cx="1908175" cy="719137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B4</a:t>
            </a:r>
          </a:p>
        </p:txBody>
      </p:sp>
      <p:sp>
        <p:nvSpPr>
          <p:cNvPr id="30779" name="Rectangle 59">
            <a:extLst>
              <a:ext uri="{FF2B5EF4-FFF2-40B4-BE49-F238E27FC236}">
                <a16:creationId xmlns:a16="http://schemas.microsoft.com/office/drawing/2014/main" id="{7060C298-287E-4595-80A0-BC2B4D03A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9" y="4090988"/>
            <a:ext cx="1908175" cy="863600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altLang="sr-Latn-R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0780" name="Rectangle 60">
            <a:extLst>
              <a:ext uri="{FF2B5EF4-FFF2-40B4-BE49-F238E27FC236}">
                <a16:creationId xmlns:a16="http://schemas.microsoft.com/office/drawing/2014/main" id="{78F6018E-3AAE-4D1B-B46F-0154D7676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6" y="6223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C1</a:t>
            </a:r>
          </a:p>
        </p:txBody>
      </p:sp>
      <p:sp>
        <p:nvSpPr>
          <p:cNvPr id="30781" name="Rectangle 61">
            <a:extLst>
              <a:ext uri="{FF2B5EF4-FFF2-40B4-BE49-F238E27FC236}">
                <a16:creationId xmlns:a16="http://schemas.microsoft.com/office/drawing/2014/main" id="{E31B385D-50EB-4D9A-9102-8B6AD752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6" y="14859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C2</a:t>
            </a:r>
          </a:p>
        </p:txBody>
      </p:sp>
      <p:sp>
        <p:nvSpPr>
          <p:cNvPr id="30782" name="Rectangle 62">
            <a:extLst>
              <a:ext uri="{FF2B5EF4-FFF2-40B4-BE49-F238E27FC236}">
                <a16:creationId xmlns:a16="http://schemas.microsoft.com/office/drawing/2014/main" id="{D250EC5E-DB77-43C9-8330-3973C5FB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6" y="23495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C3</a:t>
            </a:r>
          </a:p>
        </p:txBody>
      </p:sp>
      <p:sp>
        <p:nvSpPr>
          <p:cNvPr id="30783" name="Rectangle 63">
            <a:extLst>
              <a:ext uri="{FF2B5EF4-FFF2-40B4-BE49-F238E27FC236}">
                <a16:creationId xmlns:a16="http://schemas.microsoft.com/office/drawing/2014/main" id="{9F500FEC-2F26-4501-851E-2080CD15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6" y="3214689"/>
            <a:ext cx="1908175" cy="719137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C4</a:t>
            </a:r>
          </a:p>
        </p:txBody>
      </p:sp>
      <p:sp>
        <p:nvSpPr>
          <p:cNvPr id="30784" name="Rectangle 64">
            <a:extLst>
              <a:ext uri="{FF2B5EF4-FFF2-40B4-BE49-F238E27FC236}">
                <a16:creationId xmlns:a16="http://schemas.microsoft.com/office/drawing/2014/main" id="{CC227209-564C-406F-ACC8-64564047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6" y="4092575"/>
            <a:ext cx="1908175" cy="863600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altLang="sr-Latn-R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0785" name="Rectangle 65">
            <a:extLst>
              <a:ext uri="{FF2B5EF4-FFF2-40B4-BE49-F238E27FC236}">
                <a16:creationId xmlns:a16="http://schemas.microsoft.com/office/drawing/2014/main" id="{D905F1F8-53D3-4501-90CE-86008197B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6223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D1</a:t>
            </a:r>
          </a:p>
        </p:txBody>
      </p:sp>
      <p:sp>
        <p:nvSpPr>
          <p:cNvPr id="30786" name="Rectangle 66">
            <a:extLst>
              <a:ext uri="{FF2B5EF4-FFF2-40B4-BE49-F238E27FC236}">
                <a16:creationId xmlns:a16="http://schemas.microsoft.com/office/drawing/2014/main" id="{10893A69-10A1-4908-BE4E-D8544A805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14859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D2</a:t>
            </a:r>
          </a:p>
        </p:txBody>
      </p:sp>
      <p:sp>
        <p:nvSpPr>
          <p:cNvPr id="30787" name="Rectangle 67">
            <a:extLst>
              <a:ext uri="{FF2B5EF4-FFF2-40B4-BE49-F238E27FC236}">
                <a16:creationId xmlns:a16="http://schemas.microsoft.com/office/drawing/2014/main" id="{6196AEBE-A833-4A25-A5BE-43039C01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23495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D3</a:t>
            </a:r>
          </a:p>
        </p:txBody>
      </p:sp>
      <p:sp>
        <p:nvSpPr>
          <p:cNvPr id="30788" name="Rectangle 68">
            <a:extLst>
              <a:ext uri="{FF2B5EF4-FFF2-40B4-BE49-F238E27FC236}">
                <a16:creationId xmlns:a16="http://schemas.microsoft.com/office/drawing/2014/main" id="{9197C67D-00A2-4BDE-9B07-C4B39E40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3213100"/>
            <a:ext cx="1908175" cy="719138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>
                <a:latin typeface="Comic Sans MS" panose="030F0702030302020204" pitchFamily="66" charset="0"/>
              </a:rPr>
              <a:t>D4</a:t>
            </a:r>
          </a:p>
        </p:txBody>
      </p:sp>
      <p:sp>
        <p:nvSpPr>
          <p:cNvPr id="30789" name="Rectangle 69">
            <a:extLst>
              <a:ext uri="{FF2B5EF4-FFF2-40B4-BE49-F238E27FC236}">
                <a16:creationId xmlns:a16="http://schemas.microsoft.com/office/drawing/2014/main" id="{E3FD207E-68C9-40B4-9228-B861C76B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4092575"/>
            <a:ext cx="1908175" cy="863600"/>
          </a:xfrm>
          <a:prstGeom prst="rect">
            <a:avLst/>
          </a:prstGeom>
          <a:solidFill>
            <a:schemeClr val="hlink"/>
          </a:solid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altLang="sr-Latn-R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0790" name="Rectangle 70" descr="Rešetka">
            <a:extLst>
              <a:ext uri="{FF2B5EF4-FFF2-40B4-BE49-F238E27FC236}">
                <a16:creationId xmlns:a16="http://schemas.microsoft.com/office/drawing/2014/main" id="{7408F39B-6958-439A-BF0B-3A457932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5086350"/>
            <a:ext cx="8207375" cy="1079500"/>
          </a:xfrm>
          <a:prstGeom prst="rect">
            <a:avLst/>
          </a:prstGeom>
          <a:pattFill prst="trellis">
            <a:fgClr>
              <a:schemeClr val="hlink"/>
            </a:fgClr>
            <a:bgClr>
              <a:schemeClr val="bg1"/>
            </a:bgClr>
          </a:pattFill>
          <a:ln w="76200" cap="sq" cmpd="tri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altLang="sr-Latn-R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KONAČNO RJEŠENJE</a:t>
            </a:r>
            <a:endParaRPr lang="en-US" altLang="sr-Latn-RS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0"/>
                  </p:tgtEl>
                </p:cond>
              </p:nextCondLst>
            </p:seq>
          </p:childTnLst>
        </p:cTn>
      </p:par>
    </p:tnLst>
    <p:bldLst>
      <p:bldP spid="30770" grpId="0" animBg="1"/>
      <p:bldP spid="30771" grpId="0" animBg="1"/>
      <p:bldP spid="30772" grpId="0" animBg="1"/>
      <p:bldP spid="30773" grpId="0" animBg="1"/>
      <p:bldP spid="30774" grpId="0" animBg="1"/>
      <p:bldP spid="30775" grpId="0" animBg="1"/>
      <p:bldP spid="30776" grpId="0" animBg="1"/>
      <p:bldP spid="30777" grpId="0" animBg="1"/>
      <p:bldP spid="30778" grpId="0" animBg="1"/>
      <p:bldP spid="30779" grpId="0" animBg="1"/>
      <p:bldP spid="30780" grpId="0" animBg="1"/>
      <p:bldP spid="30781" grpId="0" animBg="1"/>
      <p:bldP spid="30782" grpId="0" animBg="1"/>
      <p:bldP spid="30783" grpId="0" animBg="1"/>
      <p:bldP spid="30784" grpId="0" animBg="1"/>
      <p:bldP spid="30785" grpId="0" animBg="1"/>
      <p:bldP spid="30786" grpId="0" animBg="1"/>
      <p:bldP spid="30787" grpId="0" animBg="1"/>
      <p:bldP spid="30788" grpId="0" animBg="1"/>
      <p:bldP spid="30789" grpId="0" animBg="1"/>
      <p:bldP spid="307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2">
            <a:extLst>
              <a:ext uri="{FF2B5EF4-FFF2-40B4-BE49-F238E27FC236}">
                <a16:creationId xmlns:a16="http://schemas.microsoft.com/office/drawing/2014/main" id="{093BCC4E-2F91-4D4E-8565-C046B674D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VODA U ŽIVOTU LJUDI</a:t>
            </a:r>
          </a:p>
        </p:txBody>
      </p:sp>
      <p:sp>
        <p:nvSpPr>
          <p:cNvPr id="5123" name="Podnaslov 3">
            <a:extLst>
              <a:ext uri="{FF2B5EF4-FFF2-40B4-BE49-F238E27FC236}">
                <a16:creationId xmlns:a16="http://schemas.microsoft.com/office/drawing/2014/main" id="{C8D0B378-ABBC-4C35-AECE-D5F64151F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1B5E8639-594A-41EF-A409-829E08D39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Što znači izreka</a:t>
            </a:r>
            <a:r>
              <a:rPr lang="hr-HR" altLang="sr-Latn-RS" b="1" i="1" dirty="0"/>
              <a:t>Voda život znači?</a:t>
            </a:r>
          </a:p>
          <a:p>
            <a:pPr eaLnBrk="1" hangingPunct="1"/>
            <a:endParaRPr lang="hr-HR" altLang="sr-Latn-RS" dirty="0"/>
          </a:p>
          <a:p>
            <a:pPr eaLnBrk="1" hangingPunct="1"/>
            <a:r>
              <a:rPr lang="hr-HR" altLang="sr-Latn-RS" dirty="0"/>
              <a:t>Znaš li odakle dolazi voda iz slavine?</a:t>
            </a:r>
          </a:p>
          <a:p>
            <a:pPr eaLnBrk="1" hangingPunct="1"/>
            <a:endParaRPr lang="hr-HR" altLang="sr-Latn-RS" dirty="0"/>
          </a:p>
          <a:p>
            <a:pPr eaLnBrk="1" hangingPunct="1"/>
            <a:r>
              <a:rPr lang="hr-HR" altLang="sr-Latn-RS" dirty="0"/>
              <a:t>Za što sve tvoji ukućani upotrebljavaju vodu?</a:t>
            </a:r>
          </a:p>
          <a:p>
            <a:pPr eaLnBrk="1" hangingPunct="1"/>
            <a:endParaRPr lang="hr-HR" altLang="sr-Latn-RS" dirty="0"/>
          </a:p>
          <a:p>
            <a:pPr eaLnBrk="1" hangingPunct="1"/>
            <a:r>
              <a:rPr lang="hr-HR" altLang="sr-Latn-RS" dirty="0"/>
              <a:t>Kako se u tvom kućanstvu raspolaže vodom?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3">
            <a:extLst>
              <a:ext uri="{FF2B5EF4-FFF2-40B4-BE49-F238E27FC236}">
                <a16:creationId xmlns:a16="http://schemas.microsoft.com/office/drawing/2014/main" id="{6AF26D40-F0C0-43D2-943E-84262358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hr-HR" altLang="sr-Latn-RS"/>
              <a:t>1. Raspoloživa voda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0464FA-7A4A-4598-A880-D2D411DA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r-HR" dirty="0"/>
              <a:t>Voda je najrasprostranjenija tvar na Zemlji.</a:t>
            </a:r>
          </a:p>
          <a:p>
            <a:pPr marL="0" indent="0">
              <a:buNone/>
              <a:defRPr/>
            </a:pPr>
            <a:r>
              <a:rPr lang="hr-HR" dirty="0">
                <a:solidFill>
                  <a:srgbClr val="FF0000"/>
                </a:solidFill>
              </a:rPr>
              <a:t>Nalazi se u:</a:t>
            </a:r>
          </a:p>
          <a:p>
            <a:pPr eaLnBrk="1" hangingPunct="1">
              <a:buFontTx/>
              <a:buChar char="-"/>
              <a:defRPr/>
            </a:pPr>
            <a:r>
              <a:rPr lang="hr-HR" dirty="0"/>
              <a:t>vodenim površinama</a:t>
            </a:r>
          </a:p>
          <a:p>
            <a:pPr eaLnBrk="1" hangingPunct="1">
              <a:buFontTx/>
              <a:buChar char="-"/>
              <a:defRPr/>
            </a:pPr>
            <a:r>
              <a:rPr lang="hr-HR" dirty="0"/>
              <a:t>tlu</a:t>
            </a:r>
          </a:p>
          <a:p>
            <a:pPr eaLnBrk="1" hangingPunct="1">
              <a:buFontTx/>
              <a:buChar char="-"/>
              <a:defRPr/>
            </a:pPr>
            <a:r>
              <a:rPr lang="hr-HR" dirty="0"/>
              <a:t>zraku</a:t>
            </a:r>
          </a:p>
          <a:p>
            <a:pPr eaLnBrk="1" hangingPunct="1">
              <a:buFontTx/>
              <a:buChar char="-"/>
              <a:defRPr/>
            </a:pPr>
            <a:r>
              <a:rPr lang="hr-HR" dirty="0"/>
              <a:t>živim bićima.</a:t>
            </a:r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teksta 7">
            <a:extLst>
              <a:ext uri="{FF2B5EF4-FFF2-40B4-BE49-F238E27FC236}">
                <a16:creationId xmlns:a16="http://schemas.microsoft.com/office/drawing/2014/main" id="{150A5278-4688-459B-8A28-BA7637E1F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712" y="314384"/>
            <a:ext cx="5865636" cy="1131888"/>
          </a:xfrm>
        </p:spPr>
        <p:txBody>
          <a:bodyPr/>
          <a:lstStyle/>
          <a:p>
            <a:pPr eaLnBrk="1" hangingPunct="1"/>
            <a:r>
              <a:rPr lang="hr-HR" altLang="sr-Latn-RS" dirty="0"/>
              <a:t>NAJVEĆI DIO ZEMLJINE POVRŠINE JE VODA.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D907B-6442-44D7-8514-05FD59C3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28" y="1992089"/>
            <a:ext cx="4400404" cy="4486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96A6909C-BFDC-44A6-B296-A30A6949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z="2800" b="1" dirty="0">
                <a:solidFill>
                  <a:srgbClr val="FF0000"/>
                </a:solidFill>
              </a:rPr>
              <a:t>Čiste i pitke vode na Zemlji je sve manje zato je moramo štedjeti</a:t>
            </a:r>
            <a:r>
              <a:rPr lang="hr-HR" altLang="sr-Latn-R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19" name="Rezervirano mjesto sadržaja 5">
            <a:extLst>
              <a:ext uri="{FF2B5EF4-FFF2-40B4-BE49-F238E27FC236}">
                <a16:creationId xmlns:a16="http://schemas.microsoft.com/office/drawing/2014/main" id="{248FF7D3-A104-4A3D-B005-9376CEDEE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1339" y="1600201"/>
            <a:ext cx="602932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3EC907-8AD7-4D84-907D-6543ECE55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 dirty="0"/>
              <a:t>2. OPSKRBA VODOM</a:t>
            </a:r>
            <a:br>
              <a:rPr lang="hr-HR" altLang="sr-Latn-RS" sz="4000" dirty="0"/>
            </a:br>
            <a:endParaRPr lang="hr-HR" altLang="sr-Latn-RS" sz="4000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E1D89B9-C936-43AA-AB0A-22F6B9072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7739" y="981076"/>
            <a:ext cx="10184235" cy="56165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altLang="sr-Latn-RS" dirty="0"/>
              <a:t>Vodom se opskrbljujemo iz:</a:t>
            </a:r>
          </a:p>
          <a:p>
            <a:pPr marL="0" indent="0">
              <a:buNone/>
              <a:defRPr/>
            </a:pPr>
            <a:r>
              <a:rPr lang="hr-HR" altLang="sr-Latn-RS" dirty="0"/>
              <a:t>- izvora</a:t>
            </a:r>
          </a:p>
          <a:p>
            <a:pPr marL="0" indent="0">
              <a:buNone/>
              <a:defRPr/>
            </a:pPr>
            <a:r>
              <a:rPr lang="hr-HR" altLang="sr-Latn-RS" dirty="0"/>
              <a:t>- zdenaca</a:t>
            </a:r>
          </a:p>
          <a:p>
            <a:pPr marL="0" indent="0">
              <a:buNone/>
              <a:defRPr/>
            </a:pPr>
            <a:r>
              <a:rPr lang="hr-HR" altLang="sr-Latn-RS" dirty="0"/>
              <a:t>- spremnika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dirty="0"/>
              <a:t>vodovoda.</a:t>
            </a:r>
          </a:p>
          <a:p>
            <a:pPr eaLnBrk="1" hangingPunct="1">
              <a:buFontTx/>
              <a:buChar char="-"/>
              <a:defRPr/>
            </a:pPr>
            <a:r>
              <a:rPr lang="hr-HR" altLang="sr-Latn-RS" dirty="0"/>
              <a:t>Voda koju iskoristimo za pranje i čišćenje iz naših domova odlazi kao </a:t>
            </a:r>
            <a:r>
              <a:rPr lang="hr-HR" altLang="sr-Latn-RS" dirty="0">
                <a:solidFill>
                  <a:srgbClr val="FF0000"/>
                </a:solidFill>
              </a:rPr>
              <a:t>otpadna voda.</a:t>
            </a:r>
          </a:p>
          <a:p>
            <a:pPr marL="0" indent="0">
              <a:buNone/>
              <a:defRPr/>
            </a:pPr>
            <a:r>
              <a:rPr lang="hr-HR" altLang="sr-Latn-RS" dirty="0">
                <a:solidFill>
                  <a:srgbClr val="FF0000"/>
                </a:solidFill>
              </a:rPr>
              <a:t>Takvu vodu treba pročistiti prije povratka u prirodne vode.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94AE940-78A1-4601-86D8-A3D2AFBDE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3. KORIST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B59B2E4-C7C8-4E1B-A602-D3A74D847F4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88201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dirty="0"/>
              <a:t>Ljudi su oduvijek koristili vode i u druge svrhe: </a:t>
            </a:r>
          </a:p>
          <a:p>
            <a:pPr eaLnBrk="1" hangingPunct="1">
              <a:buFontTx/>
              <a:buChar char="-"/>
            </a:pPr>
            <a:r>
              <a:rPr lang="hr-HR" altLang="sr-Latn-RS" dirty="0"/>
              <a:t>plovidba</a:t>
            </a:r>
          </a:p>
          <a:p>
            <a:pPr eaLnBrk="1" hangingPunct="1">
              <a:buFontTx/>
              <a:buChar char="-"/>
            </a:pPr>
            <a:r>
              <a:rPr lang="hr-HR" altLang="sr-Latn-RS" dirty="0"/>
              <a:t>izvor energije</a:t>
            </a:r>
          </a:p>
          <a:p>
            <a:pPr eaLnBrk="1" hangingPunct="1">
              <a:buFontTx/>
              <a:buChar char="-"/>
            </a:pPr>
            <a:r>
              <a:rPr lang="hr-HR" altLang="sr-Latn-RS" dirty="0"/>
              <a:t>izvor hrane i soli</a:t>
            </a:r>
          </a:p>
          <a:p>
            <a:pPr eaLnBrk="1" hangingPunct="1">
              <a:buFontTx/>
              <a:buChar char="-"/>
            </a:pPr>
            <a:r>
              <a:rPr lang="hr-HR" altLang="sr-Latn-RS" dirty="0"/>
              <a:t>rekreacija.</a:t>
            </a:r>
          </a:p>
          <a:p>
            <a:pPr eaLnBrk="1" hangingPunct="1">
              <a:buFontTx/>
              <a:buChar char="-"/>
            </a:pPr>
            <a:endParaRPr lang="hr-HR" altLang="sr-Latn-RS" dirty="0"/>
          </a:p>
          <a:p>
            <a:pPr eaLnBrk="1" hangingPunct="1">
              <a:buFontTx/>
              <a:buChar char="-"/>
            </a:pPr>
            <a:endParaRPr lang="hr-HR" altLang="sr-Latn-RS" dirty="0"/>
          </a:p>
          <a:p>
            <a:pPr eaLnBrk="1" hangingPunct="1">
              <a:buFontTx/>
              <a:buChar char="-"/>
            </a:pPr>
            <a:endParaRPr lang="hr-HR" altLang="sr-Latn-R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365</Words>
  <Application>Microsoft Office PowerPoint</Application>
  <PresentationFormat>Widescreen</PresentationFormat>
  <Paragraphs>155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Symbol</vt:lpstr>
      <vt:lpstr>Office Theme</vt:lpstr>
      <vt:lpstr>PowerPoint Presentation</vt:lpstr>
      <vt:lpstr>PowerPoint Presentation</vt:lpstr>
      <vt:lpstr>VODA U ŽIVOTU LJUDI</vt:lpstr>
      <vt:lpstr>PowerPoint Presentation</vt:lpstr>
      <vt:lpstr>1. Raspoloživa voda</vt:lpstr>
      <vt:lpstr>PowerPoint Presentation</vt:lpstr>
      <vt:lpstr>Čiste i pitke vode na Zemlji je sve manje zato je moramo štedjeti.</vt:lpstr>
      <vt:lpstr>2. OPSKRBA VODOM </vt:lpstr>
      <vt:lpstr>3. KORIST</vt:lpstr>
      <vt:lpstr>4. LJUDSKO TIJELO</vt:lpstr>
      <vt:lpstr>PowerPoint Presentation</vt:lpstr>
      <vt:lpstr>5. POTROŠNJA VODE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45</cp:revision>
  <dcterms:created xsi:type="dcterms:W3CDTF">2021-01-07T17:35:15Z</dcterms:created>
  <dcterms:modified xsi:type="dcterms:W3CDTF">2021-10-08T10:22:36Z</dcterms:modified>
</cp:coreProperties>
</file>