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9" r:id="rId2"/>
    <p:sldId id="257" r:id="rId3"/>
    <p:sldId id="258" r:id="rId4"/>
    <p:sldId id="25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12A18B-A51E-4B95-B6E6-EE97C6D4FE35}" v="6" dt="2022-05-27T12:11:30.2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a Jelić-Kolar" userId="36c16193-631e-407a-91b0-ef052bd855b3" providerId="ADAL" clId="{8012A18B-A51E-4B95-B6E6-EE97C6D4FE35}"/>
    <pc:docChg chg="modSld">
      <pc:chgData name="Maja Jelić-Kolar" userId="36c16193-631e-407a-91b0-ef052bd855b3" providerId="ADAL" clId="{8012A18B-A51E-4B95-B6E6-EE97C6D4FE35}" dt="2022-05-27T12:13:46.631" v="12" actId="14100"/>
      <pc:docMkLst>
        <pc:docMk/>
      </pc:docMkLst>
      <pc:sldChg chg="modSp">
        <pc:chgData name="Maja Jelić-Kolar" userId="36c16193-631e-407a-91b0-ef052bd855b3" providerId="ADAL" clId="{8012A18B-A51E-4B95-B6E6-EE97C6D4FE35}" dt="2022-05-27T12:07:28.351" v="2" actId="1076"/>
        <pc:sldMkLst>
          <pc:docMk/>
          <pc:sldMk cId="1313253211" sldId="258"/>
        </pc:sldMkLst>
        <pc:picChg chg="mod">
          <ac:chgData name="Maja Jelić-Kolar" userId="36c16193-631e-407a-91b0-ef052bd855b3" providerId="ADAL" clId="{8012A18B-A51E-4B95-B6E6-EE97C6D4FE35}" dt="2022-05-27T12:07:28.351" v="2" actId="1076"/>
          <ac:picMkLst>
            <pc:docMk/>
            <pc:sldMk cId="1313253211" sldId="258"/>
            <ac:picMk id="2050" creationId="{00000000-0000-0000-0000-000000000000}"/>
          </ac:picMkLst>
        </pc:picChg>
      </pc:sldChg>
      <pc:sldChg chg="modSp mod modAnim">
        <pc:chgData name="Maja Jelić-Kolar" userId="36c16193-631e-407a-91b0-ef052bd855b3" providerId="ADAL" clId="{8012A18B-A51E-4B95-B6E6-EE97C6D4FE35}" dt="2022-05-27T12:11:33.555" v="7" actId="1076"/>
        <pc:sldMkLst>
          <pc:docMk/>
          <pc:sldMk cId="1313819700" sldId="259"/>
        </pc:sldMkLst>
        <pc:spChg chg="mod">
          <ac:chgData name="Maja Jelić-Kolar" userId="36c16193-631e-407a-91b0-ef052bd855b3" providerId="ADAL" clId="{8012A18B-A51E-4B95-B6E6-EE97C6D4FE35}" dt="2022-05-27T12:11:33.555" v="7" actId="1076"/>
          <ac:spMkLst>
            <pc:docMk/>
            <pc:sldMk cId="1313819700" sldId="259"/>
            <ac:spMk id="3" creationId="{00000000-0000-0000-0000-000000000000}"/>
          </ac:spMkLst>
        </pc:spChg>
      </pc:sldChg>
      <pc:sldChg chg="modSp mod">
        <pc:chgData name="Maja Jelić-Kolar" userId="36c16193-631e-407a-91b0-ef052bd855b3" providerId="ADAL" clId="{8012A18B-A51E-4B95-B6E6-EE97C6D4FE35}" dt="2022-05-27T12:12:53.632" v="10" actId="14100"/>
        <pc:sldMkLst>
          <pc:docMk/>
          <pc:sldMk cId="4168136474" sldId="260"/>
        </pc:sldMkLst>
        <pc:spChg chg="mod">
          <ac:chgData name="Maja Jelić-Kolar" userId="36c16193-631e-407a-91b0-ef052bd855b3" providerId="ADAL" clId="{8012A18B-A51E-4B95-B6E6-EE97C6D4FE35}" dt="2022-05-27T12:12:53.632" v="10" actId="14100"/>
          <ac:spMkLst>
            <pc:docMk/>
            <pc:sldMk cId="4168136474" sldId="260"/>
            <ac:spMk id="3" creationId="{00000000-0000-0000-0000-000000000000}"/>
          </ac:spMkLst>
        </pc:spChg>
      </pc:sldChg>
      <pc:sldChg chg="modSp mod">
        <pc:chgData name="Maja Jelić-Kolar" userId="36c16193-631e-407a-91b0-ef052bd855b3" providerId="ADAL" clId="{8012A18B-A51E-4B95-B6E6-EE97C6D4FE35}" dt="2022-05-27T12:13:46.631" v="12" actId="14100"/>
        <pc:sldMkLst>
          <pc:docMk/>
          <pc:sldMk cId="1919389932" sldId="262"/>
        </pc:sldMkLst>
        <pc:spChg chg="mod">
          <ac:chgData name="Maja Jelić-Kolar" userId="36c16193-631e-407a-91b0-ef052bd855b3" providerId="ADAL" clId="{8012A18B-A51E-4B95-B6E6-EE97C6D4FE35}" dt="2022-05-27T12:13:46.631" v="12" actId="14100"/>
          <ac:spMkLst>
            <pc:docMk/>
            <pc:sldMk cId="1919389932" sldId="26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DB1D5-B609-48CD-9139-84EFF05AF082}" type="datetimeFigureOut">
              <a:rPr lang="hr-HR" smtClean="0"/>
              <a:t>27.5.2022.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88460-C6F4-4A33-9BA3-6E21EB1E9EB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9468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55B2CB4-9107-393E-2064-6F30165B9E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C00E5222-C6D2-0E23-1F93-8F01F79F0B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r-HR" altLang="sr-Latn-R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CC8CE4C-7450-B2C5-5E9F-C834A24D90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BB66DBB-DCD8-4456-A2E4-018D772FAFD2}" type="slidenum">
              <a:rPr lang="hr-HR" altLang="sr-Latn-R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r-HR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1521-89AD-4B6D-A8CE-403D1741CC8A}" type="datetimeFigureOut">
              <a:rPr lang="hr-HR" smtClean="0"/>
              <a:t>27.5.2022.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A71-9F61-44FD-94D2-4B9493583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0656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1521-89AD-4B6D-A8CE-403D1741CC8A}" type="datetimeFigureOut">
              <a:rPr lang="hr-HR" smtClean="0"/>
              <a:t>27.5.2022.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A71-9F61-44FD-94D2-4B9493583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598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1521-89AD-4B6D-A8CE-403D1741CC8A}" type="datetimeFigureOut">
              <a:rPr lang="hr-HR" smtClean="0"/>
              <a:t>27.5.2022.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A71-9F61-44FD-94D2-4B9493583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206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1521-89AD-4B6D-A8CE-403D1741CC8A}" type="datetimeFigureOut">
              <a:rPr lang="hr-HR" smtClean="0"/>
              <a:t>27.5.2022.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A71-9F61-44FD-94D2-4B9493583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463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1521-89AD-4B6D-A8CE-403D1741CC8A}" type="datetimeFigureOut">
              <a:rPr lang="hr-HR" smtClean="0"/>
              <a:t>27.5.2022.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A71-9F61-44FD-94D2-4B9493583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598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1521-89AD-4B6D-A8CE-403D1741CC8A}" type="datetimeFigureOut">
              <a:rPr lang="hr-HR" smtClean="0"/>
              <a:t>27.5.2022.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A71-9F61-44FD-94D2-4B9493583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94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1521-89AD-4B6D-A8CE-403D1741CC8A}" type="datetimeFigureOut">
              <a:rPr lang="hr-HR" smtClean="0"/>
              <a:t>27.5.2022.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A71-9F61-44FD-94D2-4B9493583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206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1521-89AD-4B6D-A8CE-403D1741CC8A}" type="datetimeFigureOut">
              <a:rPr lang="hr-HR" smtClean="0"/>
              <a:t>27.5.2022.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A71-9F61-44FD-94D2-4B9493583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9387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1521-89AD-4B6D-A8CE-403D1741CC8A}" type="datetimeFigureOut">
              <a:rPr lang="hr-HR" smtClean="0"/>
              <a:t>27.5.2022.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A71-9F61-44FD-94D2-4B9493583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235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1521-89AD-4B6D-A8CE-403D1741CC8A}" type="datetimeFigureOut">
              <a:rPr lang="hr-HR" smtClean="0"/>
              <a:t>27.5.2022.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A71-9F61-44FD-94D2-4B9493583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943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71521-89AD-4B6D-A8CE-403D1741CC8A}" type="datetimeFigureOut">
              <a:rPr lang="hr-HR" smtClean="0"/>
              <a:t>27.5.2022.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03A71-9F61-44FD-94D2-4B9493583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679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71521-89AD-4B6D-A8CE-403D1741CC8A}" type="datetimeFigureOut">
              <a:rPr lang="hr-HR" smtClean="0"/>
              <a:t>27.5.2022.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03A71-9F61-44FD-94D2-4B94935836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416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>
            <a:extLst>
              <a:ext uri="{FF2B5EF4-FFF2-40B4-BE49-F238E27FC236}">
                <a16:creationId xmlns:a16="http://schemas.microsoft.com/office/drawing/2014/main" id="{6E21C6D5-DF97-D0DE-EFBD-7AC334AFA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1" r="15388"/>
          <a:stretch>
            <a:fillRect/>
          </a:stretch>
        </p:blipFill>
        <p:spPr bwMode="auto">
          <a:xfrm>
            <a:off x="1187624" y="539679"/>
            <a:ext cx="7353726" cy="5778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">
            <a:extLst>
              <a:ext uri="{FF2B5EF4-FFF2-40B4-BE49-F238E27FC236}">
                <a16:creationId xmlns:a16="http://schemas.microsoft.com/office/drawing/2014/main" id="{9523A61B-4B17-CF00-E838-050808505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52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0316056E-CC83-5090-EFAE-57366D748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371" y="6629400"/>
            <a:ext cx="453629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RH – dio Europske unije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1326778"/>
            <a:ext cx="8363272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800" dirty="0"/>
              <a:t>- RH – dio EU</a:t>
            </a:r>
          </a:p>
          <a:p>
            <a:pPr>
              <a:buFontTx/>
              <a:buChar char="-"/>
            </a:pPr>
            <a:r>
              <a:rPr lang="hr-HR" sz="2800" dirty="0"/>
              <a:t>putovati, školovati se, raditi</a:t>
            </a:r>
          </a:p>
          <a:p>
            <a:pPr>
              <a:buFontTx/>
              <a:buChar char="-"/>
            </a:pPr>
            <a:r>
              <a:rPr lang="hr-HR" sz="2800" dirty="0"/>
              <a:t>EU nema svoj jezik</a:t>
            </a:r>
          </a:p>
          <a:p>
            <a:pPr>
              <a:buFontTx/>
              <a:buChar char="-"/>
            </a:pPr>
            <a:r>
              <a:rPr lang="hr-HR" sz="2800" dirty="0"/>
              <a:t>RH - članica od </a:t>
            </a:r>
            <a:r>
              <a:rPr lang="hr-HR" sz="2800" dirty="0">
                <a:solidFill>
                  <a:srgbClr val="FF0000"/>
                </a:solidFill>
              </a:rPr>
              <a:t>1. srpnja 2013</a:t>
            </a:r>
            <a:r>
              <a:rPr lang="hr-HR" sz="2800" dirty="0"/>
              <a:t>.</a:t>
            </a:r>
          </a:p>
          <a:p>
            <a:pPr>
              <a:buFontTx/>
              <a:buChar char="-"/>
            </a:pPr>
            <a:r>
              <a:rPr lang="hr-HR" sz="2800" dirty="0"/>
              <a:t>svoje državne simbole i svoj jezik</a:t>
            </a:r>
          </a:p>
          <a:p>
            <a:pPr>
              <a:buFontTx/>
              <a:buChar char="-"/>
            </a:pPr>
            <a:r>
              <a:rPr lang="hr-HR" sz="2800" dirty="0"/>
              <a:t>zajednički simboli </a:t>
            </a:r>
            <a:r>
              <a:rPr lang="hr-HR" sz="2800" dirty="0">
                <a:solidFill>
                  <a:srgbClr val="FF0000"/>
                </a:solidFill>
              </a:rPr>
              <a:t>– himna i zastava</a:t>
            </a:r>
          </a:p>
          <a:p>
            <a:pPr>
              <a:buFontTx/>
              <a:buChar char="-"/>
            </a:pPr>
            <a:r>
              <a:rPr lang="hr-HR" sz="2800" dirty="0"/>
              <a:t>Himna: </a:t>
            </a:r>
            <a:r>
              <a:rPr lang="hr-HR" sz="2800" dirty="0">
                <a:solidFill>
                  <a:srgbClr val="FF0000"/>
                </a:solidFill>
              </a:rPr>
              <a:t>Oda radosti </a:t>
            </a:r>
            <a:r>
              <a:rPr lang="hr-HR" sz="2800" dirty="0"/>
              <a:t>–</a:t>
            </a:r>
            <a:r>
              <a:rPr lang="hr-HR" sz="2800" dirty="0" err="1"/>
              <a:t>Fridrich</a:t>
            </a:r>
            <a:r>
              <a:rPr lang="hr-HR" sz="2800" dirty="0"/>
              <a:t> Schiller i </a:t>
            </a:r>
            <a:r>
              <a:rPr lang="hr-HR" sz="2800" dirty="0" err="1"/>
              <a:t>Bethoveen</a:t>
            </a:r>
            <a:r>
              <a:rPr lang="hr-HR" sz="2800" dirty="0"/>
              <a:t> </a:t>
            </a:r>
          </a:p>
          <a:p>
            <a:pPr>
              <a:buFontTx/>
              <a:buChar char="-"/>
            </a:pPr>
            <a:r>
              <a:rPr lang="hr-HR" sz="2800" dirty="0"/>
              <a:t>Glavni grad EU – </a:t>
            </a:r>
            <a:r>
              <a:rPr lang="hr-HR" sz="2800" dirty="0">
                <a:solidFill>
                  <a:srgbClr val="FF0000"/>
                </a:solidFill>
              </a:rPr>
              <a:t>Bruxelles (</a:t>
            </a:r>
            <a:r>
              <a:rPr lang="hr-HR" sz="2800" dirty="0" err="1">
                <a:solidFill>
                  <a:srgbClr val="FF0000"/>
                </a:solidFill>
              </a:rPr>
              <a:t>Brisel</a:t>
            </a:r>
            <a:r>
              <a:rPr lang="hr-HR" sz="2800" dirty="0"/>
              <a:t>, glavni grad Belgije)</a:t>
            </a:r>
          </a:p>
          <a:p>
            <a:pPr>
              <a:buFontTx/>
              <a:buChar char="-"/>
            </a:pPr>
            <a:r>
              <a:rPr lang="hr-HR" sz="2800" dirty="0"/>
              <a:t>Dan Europe – </a:t>
            </a:r>
            <a:r>
              <a:rPr lang="hr-HR" sz="2800" dirty="0">
                <a:solidFill>
                  <a:srgbClr val="FF0000"/>
                </a:solidFill>
              </a:rPr>
              <a:t>9. svibnja</a:t>
            </a:r>
          </a:p>
          <a:p>
            <a:pPr>
              <a:buFontTx/>
              <a:buChar char="-"/>
            </a:pPr>
            <a:r>
              <a:rPr lang="hr-HR" sz="2800" dirty="0">
                <a:solidFill>
                  <a:srgbClr val="FF0000"/>
                </a:solidFill>
              </a:rPr>
              <a:t>Geslo</a:t>
            </a:r>
            <a:r>
              <a:rPr lang="hr-HR" sz="2800" dirty="0"/>
              <a:t>: Ujedinjeni u različitosti</a:t>
            </a:r>
          </a:p>
          <a:p>
            <a:pPr>
              <a:buFontTx/>
              <a:buChar char="-"/>
            </a:pPr>
            <a:r>
              <a:rPr lang="hr-HR" sz="2800" dirty="0"/>
              <a:t>Legenda o Europi – </a:t>
            </a:r>
            <a:r>
              <a:rPr lang="hr-HR" sz="2800" dirty="0" err="1"/>
              <a:t>udžb</a:t>
            </a:r>
            <a:r>
              <a:rPr lang="hr-HR" sz="2800" dirty="0"/>
              <a:t>., str. 30</a:t>
            </a:r>
          </a:p>
          <a:p>
            <a:pPr>
              <a:buFontTx/>
              <a:buChar char="-"/>
            </a:pPr>
            <a:endParaRPr lang="hr-HR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1C9E08E-6509-98C1-ECFE-FDD8CDF5B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52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783623-C33B-7EE1-0A61-EA0ACCEF3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371" y="6629400"/>
            <a:ext cx="453629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720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584" y="1692276"/>
            <a:ext cx="8229600" cy="4525963"/>
          </a:xfrm>
        </p:spPr>
        <p:txBody>
          <a:bodyPr/>
          <a:lstStyle/>
          <a:p>
            <a:r>
              <a:rPr lang="hr-HR" dirty="0"/>
              <a:t>Udžbenik, str. 30.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94D71C5-7911-1E30-707F-2DFC26173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52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2FD779-73F3-9C25-E8D7-A0187B03B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371" y="6629400"/>
            <a:ext cx="453629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557970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584" y="476672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DOMAĆA ZADAĆA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Udžbenik, str. 31.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Istraži koje su sve države članice EU i zapiši ih u bilježnicu. Zapiši kako se zovu stanovnici i stanovnice tih država.</a:t>
            </a:r>
          </a:p>
          <a:p>
            <a:pPr marL="0" indent="0">
              <a:buNone/>
            </a:pPr>
            <a:r>
              <a:rPr lang="hr-HR" dirty="0"/>
              <a:t>Istraži i koji je glavni grad svake države i zapiši.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5688D1A-E7C8-62D9-715F-4DF8D2DE4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52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5FDBEAB-9B0F-DB6B-B60E-ABD9ABF94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371" y="6629400"/>
            <a:ext cx="453629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B2A31-F35B-76FB-5A13-DBE896F18FDE}"/>
              </a:ext>
            </a:extLst>
          </p:cNvPr>
          <p:cNvSpPr txBox="1"/>
          <p:nvPr/>
        </p:nvSpPr>
        <p:spPr>
          <a:xfrm>
            <a:off x="899592" y="6374368"/>
            <a:ext cx="73448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hr-HR" altLang="sr-Latn-RS" dirty="0"/>
              <a:t>Osmislile: Josipa Masnić i Kristina Knežević, OŠ Bartula Kašića, Zadar</a:t>
            </a:r>
          </a:p>
        </p:txBody>
      </p:sp>
    </p:spTree>
    <p:extLst>
      <p:ext uri="{BB962C8B-B14F-4D97-AF65-F5344CB8AC3E}">
        <p14:creationId xmlns:p14="http://schemas.microsoft.com/office/powerpoint/2010/main" val="2212808490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17097" y="188640"/>
            <a:ext cx="8229600" cy="5976664"/>
          </a:xfrm>
        </p:spPr>
        <p:txBody>
          <a:bodyPr/>
          <a:lstStyle/>
          <a:p>
            <a:pPr marL="0" indent="0">
              <a:buNone/>
            </a:pPr>
            <a:r>
              <a:rPr lang="hr-HR" sz="2800" dirty="0"/>
              <a:t>Opiši zastavu RH.</a:t>
            </a:r>
          </a:p>
          <a:p>
            <a:pPr marL="0" indent="0">
              <a:buNone/>
            </a:pPr>
            <a:r>
              <a:rPr lang="hr-HR" sz="2800" dirty="0"/>
              <a:t>Opiši grb RH.</a:t>
            </a:r>
          </a:p>
          <a:p>
            <a:pPr marL="0" indent="0">
              <a:buNone/>
            </a:pPr>
            <a:r>
              <a:rPr lang="hr-HR" sz="2800" dirty="0"/>
              <a:t>Nabroji 5 malih grbova koji se nalaze u kruni hrvatskog grba (s lijeva na desno).</a:t>
            </a:r>
          </a:p>
          <a:p>
            <a:pPr marL="0" indent="0">
              <a:buNone/>
            </a:pPr>
            <a:r>
              <a:rPr lang="hr-HR" sz="2800" dirty="0"/>
              <a:t>Znaš li zašto koza na grbu Istre ima crvene papke i rogove?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573016"/>
            <a:ext cx="6336704" cy="288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D3350DBC-89E0-CF51-4701-1804E30B7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52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B74CFF-C564-6A5B-A9B9-199694234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371" y="6629400"/>
            <a:ext cx="453629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854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202" y="1340768"/>
            <a:ext cx="3478411" cy="3246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4860032" y="1465003"/>
            <a:ext cx="374506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/>
              <a:t>Ovo je zastava Europske </a:t>
            </a:r>
          </a:p>
          <a:p>
            <a:r>
              <a:rPr lang="hr-HR" sz="2800" dirty="0"/>
              <a:t>unije (EU).</a:t>
            </a:r>
          </a:p>
          <a:p>
            <a:r>
              <a:rPr lang="hr-HR" sz="2800" dirty="0"/>
              <a:t>Zastava simbolizira </a:t>
            </a:r>
          </a:p>
          <a:p>
            <a:r>
              <a:rPr lang="hr-HR" sz="2800" dirty="0"/>
              <a:t>ujedinjenost europskih </a:t>
            </a:r>
          </a:p>
          <a:p>
            <a:r>
              <a:rPr lang="hr-HR" sz="2800" dirty="0"/>
              <a:t>naroda i država u jednu </a:t>
            </a:r>
          </a:p>
          <a:p>
            <a:r>
              <a:rPr lang="hr-HR" sz="2800" dirty="0"/>
              <a:t>zajednicu.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1012657" y="5517232"/>
            <a:ext cx="7280313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800" dirty="0"/>
              <a:t>Razmisli i objasni zašto krug na zastavi simbolizira jedinstvo?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1979712" y="228422"/>
            <a:ext cx="4139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/>
              <a:t>Prepoznaješ li ovu zastavu?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C3BC181-AEC2-E394-8018-80D3FCED9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52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97F8F6AF-DA13-15F5-F479-AA2B2FFF1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371" y="6629400"/>
            <a:ext cx="453629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3253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RH – DIO EUROPSKE UNIJE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A31205-2431-7D0B-F28D-05A59D9B5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52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A3D4289F-556C-42E9-43B2-3AF65CF13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371" y="6629400"/>
            <a:ext cx="453629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1611693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764704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/>
              <a:t>Republika Hrvatska dio je zajednice europskih država koje se zovu </a:t>
            </a:r>
            <a:r>
              <a:rPr lang="hr-HR" sz="2800" b="1" dirty="0">
                <a:solidFill>
                  <a:srgbClr val="FF0000"/>
                </a:solidFill>
              </a:rPr>
              <a:t>Europska unija (EU).</a:t>
            </a:r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r>
              <a:rPr lang="hr-HR" sz="2800" dirty="0"/>
              <a:t>Svaki stanovnik RH ujedno je i </a:t>
            </a:r>
            <a:r>
              <a:rPr lang="hr-HR" sz="2800" b="1" dirty="0">
                <a:solidFill>
                  <a:srgbClr val="FF0000"/>
                </a:solidFill>
              </a:rPr>
              <a:t>državljanin</a:t>
            </a:r>
            <a:r>
              <a:rPr lang="hr-HR" sz="2800" dirty="0"/>
              <a:t> Europske unije.</a:t>
            </a:r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r>
              <a:rPr lang="hr-HR" sz="2800" dirty="0"/>
              <a:t>Stanovnici država članica EU mogu slobodno </a:t>
            </a:r>
            <a:r>
              <a:rPr lang="hr-HR" sz="2800" dirty="0">
                <a:solidFill>
                  <a:srgbClr val="FF0000"/>
                </a:solidFill>
              </a:rPr>
              <a:t>putovati</a:t>
            </a:r>
            <a:r>
              <a:rPr lang="hr-HR" sz="2800" dirty="0"/>
              <a:t>, </a:t>
            </a:r>
            <a:r>
              <a:rPr lang="hr-HR" sz="2800" dirty="0">
                <a:solidFill>
                  <a:srgbClr val="FF0000"/>
                </a:solidFill>
              </a:rPr>
              <a:t>školovati se </a:t>
            </a:r>
            <a:r>
              <a:rPr lang="hr-HR" sz="2800" dirty="0"/>
              <a:t>i </a:t>
            </a:r>
            <a:r>
              <a:rPr lang="hr-HR" sz="2800" dirty="0">
                <a:solidFill>
                  <a:srgbClr val="FF0000"/>
                </a:solidFill>
              </a:rPr>
              <a:t>raditi</a:t>
            </a:r>
            <a:r>
              <a:rPr lang="hr-HR" sz="2800" dirty="0"/>
              <a:t> u zemljama Unije.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153B021-3F30-F2D1-5DDF-A0771AA8C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52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2C96E49-DF9B-2FCD-16D0-4505C4AA3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371" y="6629400"/>
            <a:ext cx="453629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3819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584" y="1124744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Europska unija nema svoj poseban jezik.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Svi jezici kojima se govori u državama članicama, službeni su jezici Europske unije.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RH je članica od </a:t>
            </a:r>
            <a:r>
              <a:rPr lang="hr-HR" b="1" dirty="0">
                <a:solidFill>
                  <a:srgbClr val="FF0000"/>
                </a:solidFill>
              </a:rPr>
              <a:t>1. srpnja 2013. godine</a:t>
            </a:r>
            <a:r>
              <a:rPr lang="hr-HR" dirty="0"/>
              <a:t>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9079EF3-A262-CED2-7212-48AD5DD1C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52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C01B0C6-63F9-B9A9-41DF-A2B45A181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371" y="6629400"/>
            <a:ext cx="453629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8136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584" y="476672"/>
            <a:ext cx="8136904" cy="56494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/>
              <a:t>Države članice zadržavaju svoje državne simbole i svoj jezik.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Zajednički simboli su </a:t>
            </a:r>
            <a:r>
              <a:rPr lang="hr-HR" dirty="0">
                <a:solidFill>
                  <a:srgbClr val="FF0000"/>
                </a:solidFill>
              </a:rPr>
              <a:t>zastava </a:t>
            </a:r>
            <a:r>
              <a:rPr lang="hr-HR" dirty="0"/>
              <a:t>i </a:t>
            </a:r>
            <a:r>
              <a:rPr lang="hr-HR" dirty="0">
                <a:solidFill>
                  <a:srgbClr val="FF0000"/>
                </a:solidFill>
              </a:rPr>
              <a:t>himna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/>
              <a:t>Himna je </a:t>
            </a:r>
            <a:r>
              <a:rPr lang="hr-HR" i="1" dirty="0">
                <a:solidFill>
                  <a:srgbClr val="FF0000"/>
                </a:solidFill>
              </a:rPr>
              <a:t>Oda radosti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Oda</a:t>
            </a:r>
            <a:r>
              <a:rPr lang="hr-HR" dirty="0"/>
              <a:t> – vrsta pjesme u kojoj se na svečan način slavi osoba ili događaj.</a:t>
            </a:r>
          </a:p>
          <a:p>
            <a:pPr marL="0" indent="0">
              <a:buNone/>
            </a:pPr>
            <a:r>
              <a:rPr lang="hr-HR" dirty="0"/>
              <a:t>Tekst </a:t>
            </a:r>
            <a:r>
              <a:rPr lang="hr-HR" i="1" dirty="0"/>
              <a:t>Ode radosti </a:t>
            </a:r>
            <a:r>
              <a:rPr lang="hr-HR" dirty="0"/>
              <a:t>napisao je 1785. godine</a:t>
            </a:r>
          </a:p>
          <a:p>
            <a:pPr marL="0" indent="0">
              <a:buNone/>
            </a:pPr>
            <a:r>
              <a:rPr lang="hr-HR" dirty="0"/>
              <a:t>njemački pjesnik </a:t>
            </a:r>
            <a:r>
              <a:rPr lang="hr-HR" dirty="0" err="1">
                <a:solidFill>
                  <a:srgbClr val="FF0000"/>
                </a:solidFill>
              </a:rPr>
              <a:t>Fridrich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Schiller</a:t>
            </a:r>
            <a:r>
              <a:rPr lang="hr-HR" dirty="0"/>
              <a:t>. Koje je to stoljeće?</a:t>
            </a:r>
          </a:p>
          <a:p>
            <a:pPr marL="0" indent="0">
              <a:buNone/>
            </a:pPr>
            <a:r>
              <a:rPr lang="hr-HR" dirty="0"/>
              <a:t>1824. godine  </a:t>
            </a:r>
            <a:r>
              <a:rPr lang="hr-HR" dirty="0">
                <a:solidFill>
                  <a:srgbClr val="FF0000"/>
                </a:solidFill>
              </a:rPr>
              <a:t>Ludwig van </a:t>
            </a:r>
            <a:r>
              <a:rPr lang="hr-HR" dirty="0" err="1">
                <a:solidFill>
                  <a:srgbClr val="FF0000"/>
                </a:solidFill>
              </a:rPr>
              <a:t>Bethoveen</a:t>
            </a:r>
            <a:r>
              <a:rPr lang="hr-HR" dirty="0">
                <a:solidFill>
                  <a:srgbClr val="FF0000"/>
                </a:solidFill>
              </a:rPr>
              <a:t> je skladao </a:t>
            </a:r>
            <a:r>
              <a:rPr lang="hr-HR" i="1" dirty="0">
                <a:solidFill>
                  <a:srgbClr val="FF0000"/>
                </a:solidFill>
              </a:rPr>
              <a:t>Odu radosti</a:t>
            </a:r>
            <a:r>
              <a:rPr lang="hr-HR" dirty="0"/>
              <a:t>. Koje je to stoljeće?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8CFFAAD-88C6-F8DE-9689-39A35DD3C2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52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6FC58DF-5CF3-B023-24FE-7FF3C2BD3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371" y="6629400"/>
            <a:ext cx="453629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948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5071" y="1052736"/>
            <a:ext cx="8229600" cy="5237013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Većina europskih država u upotrebi ima novčanu jedinicu </a:t>
            </a:r>
            <a:r>
              <a:rPr lang="hr-HR" dirty="0">
                <a:solidFill>
                  <a:srgbClr val="FF0000"/>
                </a:solidFill>
              </a:rPr>
              <a:t>euro</a:t>
            </a:r>
            <a:r>
              <a:rPr lang="hr-HR" dirty="0"/>
              <a:t> i njegove kovanice </a:t>
            </a:r>
            <a:r>
              <a:rPr lang="hr-HR" dirty="0">
                <a:solidFill>
                  <a:srgbClr val="FF0000"/>
                </a:solidFill>
              </a:rPr>
              <a:t>cente</a:t>
            </a:r>
            <a:r>
              <a:rPr lang="hr-HR" dirty="0"/>
              <a:t>. </a:t>
            </a:r>
          </a:p>
          <a:p>
            <a:pPr marL="0" indent="0">
              <a:buNone/>
            </a:pPr>
            <a:r>
              <a:rPr lang="hr-HR" dirty="0"/>
              <a:t>RH još uvijek nema, ali se planira uvođenje.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Glavni grad Europske unije je </a:t>
            </a:r>
            <a:r>
              <a:rPr lang="hr-HR" dirty="0">
                <a:solidFill>
                  <a:srgbClr val="FF0000"/>
                </a:solidFill>
              </a:rPr>
              <a:t>Bruxelles (</a:t>
            </a:r>
            <a:r>
              <a:rPr lang="hr-HR" dirty="0" err="1">
                <a:solidFill>
                  <a:srgbClr val="FF0000"/>
                </a:solidFill>
              </a:rPr>
              <a:t>Brisel</a:t>
            </a:r>
            <a:r>
              <a:rPr lang="hr-HR" dirty="0">
                <a:solidFill>
                  <a:srgbClr val="FF0000"/>
                </a:solidFill>
              </a:rPr>
              <a:t>), </a:t>
            </a:r>
            <a:r>
              <a:rPr lang="hr-HR" dirty="0"/>
              <a:t>glavni grad Belgije.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Dan Europe obilježava se </a:t>
            </a:r>
            <a:r>
              <a:rPr lang="hr-HR" dirty="0">
                <a:solidFill>
                  <a:srgbClr val="FF0000"/>
                </a:solidFill>
              </a:rPr>
              <a:t>9. svibnja</a:t>
            </a:r>
            <a:r>
              <a:rPr lang="hr-HR" dirty="0"/>
              <a:t>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295AD9A-3785-07B8-713A-83F82C348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52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7B9B49-01C0-51B7-4B5D-416B39A7B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371" y="6629400"/>
            <a:ext cx="453629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389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584" y="76470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Ujedinjeni u različitosti </a:t>
            </a:r>
            <a:r>
              <a:rPr lang="hr-HR" dirty="0"/>
              <a:t>– geslo EU</a:t>
            </a:r>
          </a:p>
          <a:p>
            <a:pPr marL="0" indent="0">
              <a:buNone/>
            </a:pPr>
            <a:r>
              <a:rPr lang="hr-HR" dirty="0"/>
              <a:t>To znači da se prihvaćaju i poštuju različitosti naroda koji žive u EU (kultura, jezik i tradicija).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Legenda o Europi – udžbenik, str. 30.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4696290-88F5-2029-A839-8FF325D6A6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52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A685F8-295D-E481-D418-BE84AE24C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371" y="6629400"/>
            <a:ext cx="453629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1572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448</Words>
  <Application>Microsoft Office PowerPoint</Application>
  <PresentationFormat>On-screen Show (4:3)</PresentationFormat>
  <Paragraphs>63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sustava Office</vt:lpstr>
      <vt:lpstr>PowerPoint Presentation</vt:lpstr>
      <vt:lpstr>PowerPoint Presentation</vt:lpstr>
      <vt:lpstr>PowerPoint Presentation</vt:lpstr>
      <vt:lpstr>RH – DIO EUROPSKE UNIJE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RH – dio Europske unije</vt:lpstr>
      <vt:lpstr>Zadatak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Korisnik</dc:creator>
  <cp:lastModifiedBy>Gordana Ivančić</cp:lastModifiedBy>
  <cp:revision>7</cp:revision>
  <dcterms:created xsi:type="dcterms:W3CDTF">2022-01-21T08:59:44Z</dcterms:created>
  <dcterms:modified xsi:type="dcterms:W3CDTF">2022-05-27T15:32:37Z</dcterms:modified>
</cp:coreProperties>
</file>