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9" r:id="rId2"/>
    <p:sldId id="257" r:id="rId3"/>
    <p:sldId id="256" r:id="rId4"/>
    <p:sldId id="258" r:id="rId5"/>
    <p:sldId id="259" r:id="rId6"/>
    <p:sldId id="260" r:id="rId7"/>
    <p:sldId id="266" r:id="rId8"/>
    <p:sldId id="261" r:id="rId9"/>
    <p:sldId id="262" r:id="rId10"/>
    <p:sldId id="263" r:id="rId11"/>
    <p:sldId id="264" r:id="rId12"/>
    <p:sldId id="265" r:id="rId13"/>
    <p:sldId id="267" r:id="rId14"/>
    <p:sldId id="268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758901-114B-4A34-BFB9-57F2C872A2C6}" v="71" dt="2022-05-27T09:38:21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a Jelić-Kolar" userId="36c16193-631e-407a-91b0-ef052bd855b3" providerId="ADAL" clId="{B9758901-114B-4A34-BFB9-57F2C872A2C6}"/>
    <pc:docChg chg="undo custSel modSld">
      <pc:chgData name="Maja Jelić-Kolar" userId="36c16193-631e-407a-91b0-ef052bd855b3" providerId="ADAL" clId="{B9758901-114B-4A34-BFB9-57F2C872A2C6}" dt="2022-05-27T09:38:21.556" v="72" actId="20577"/>
      <pc:docMkLst>
        <pc:docMk/>
      </pc:docMkLst>
      <pc:sldChg chg="modSp modAnim">
        <pc:chgData name="Maja Jelić-Kolar" userId="36c16193-631e-407a-91b0-ef052bd855b3" providerId="ADAL" clId="{B9758901-114B-4A34-BFB9-57F2C872A2C6}" dt="2022-05-27T09:38:21.556" v="72" actId="20577"/>
        <pc:sldMkLst>
          <pc:docMk/>
          <pc:sldMk cId="3524044447" sldId="263"/>
        </pc:sldMkLst>
        <pc:spChg chg="mod">
          <ac:chgData name="Maja Jelić-Kolar" userId="36c16193-631e-407a-91b0-ef052bd855b3" providerId="ADAL" clId="{B9758901-114B-4A34-BFB9-57F2C872A2C6}" dt="2022-05-27T09:38:21.556" v="72" actId="20577"/>
          <ac:spMkLst>
            <pc:docMk/>
            <pc:sldMk cId="3524044447" sldId="263"/>
            <ac:spMk id="3" creationId="{00000000-0000-0000-0000-000000000000}"/>
          </ac:spMkLst>
        </pc:spChg>
      </pc:sldChg>
      <pc:sldChg chg="modSp mod modAnim">
        <pc:chgData name="Maja Jelić-Kolar" userId="36c16193-631e-407a-91b0-ef052bd855b3" providerId="ADAL" clId="{B9758901-114B-4A34-BFB9-57F2C872A2C6}" dt="2022-05-27T09:38:15.071" v="66" actId="20577"/>
        <pc:sldMkLst>
          <pc:docMk/>
          <pc:sldMk cId="2709587006" sldId="264"/>
        </pc:sldMkLst>
        <pc:spChg chg="mod">
          <ac:chgData name="Maja Jelić-Kolar" userId="36c16193-631e-407a-91b0-ef052bd855b3" providerId="ADAL" clId="{B9758901-114B-4A34-BFB9-57F2C872A2C6}" dt="2022-05-27T09:38:12.229" v="54" actId="14100"/>
          <ac:spMkLst>
            <pc:docMk/>
            <pc:sldMk cId="2709587006" sldId="264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0F876-1DC2-4D08-A7AC-4184280AEE20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BDBC0-A421-4937-90B3-65B2C63895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816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555B2CB4-9107-393E-2064-6F30165B9E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C00E5222-C6D2-0E23-1F93-8F01F79F0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altLang="sr-Latn-R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5CC8CE4C-7450-B2C5-5E9F-C834A24D90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B66DBB-DCD8-4456-A2E4-018D772FAFD2}" type="slidenum">
              <a:rPr lang="hr-HR" altLang="sr-Latn-R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hr-HR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5131-B3BB-48A7-921D-8BA7711DC759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E6C3-F98E-4759-8F2E-02CA23B53D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248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5131-B3BB-48A7-921D-8BA7711DC759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E6C3-F98E-4759-8F2E-02CA23B53D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0806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5131-B3BB-48A7-921D-8BA7711DC759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E6C3-F98E-4759-8F2E-02CA23B53D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749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5131-B3BB-48A7-921D-8BA7711DC759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E6C3-F98E-4759-8F2E-02CA23B53D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283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5131-B3BB-48A7-921D-8BA7711DC759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E6C3-F98E-4759-8F2E-02CA23B53D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185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5131-B3BB-48A7-921D-8BA7711DC759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E6C3-F98E-4759-8F2E-02CA23B53D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956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5131-B3BB-48A7-921D-8BA7711DC759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E6C3-F98E-4759-8F2E-02CA23B53D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273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5131-B3BB-48A7-921D-8BA7711DC759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E6C3-F98E-4759-8F2E-02CA23B53D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178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5131-B3BB-48A7-921D-8BA7711DC759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E6C3-F98E-4759-8F2E-02CA23B53D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592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5131-B3BB-48A7-921D-8BA7711DC759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E6C3-F98E-4759-8F2E-02CA23B53D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7785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5131-B3BB-48A7-921D-8BA7711DC759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E6C3-F98E-4759-8F2E-02CA23B53D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581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15131-B3BB-48A7-921D-8BA7711DC759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0E6C3-F98E-4759-8F2E-02CA23B53D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230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>
            <a:extLst>
              <a:ext uri="{FF2B5EF4-FFF2-40B4-BE49-F238E27FC236}">
                <a16:creationId xmlns:a16="http://schemas.microsoft.com/office/drawing/2014/main" id="{6E21C6D5-DF97-D0DE-EFBD-7AC334AFA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" r="15388"/>
          <a:stretch>
            <a:fillRect/>
          </a:stretch>
        </p:blipFill>
        <p:spPr bwMode="auto">
          <a:xfrm>
            <a:off x="1115616" y="404664"/>
            <a:ext cx="7330816" cy="576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>
            <a:extLst>
              <a:ext uri="{FF2B5EF4-FFF2-40B4-BE49-F238E27FC236}">
                <a16:creationId xmlns:a16="http://schemas.microsoft.com/office/drawing/2014/main" id="{9523A61B-4B17-CF00-E838-050808505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316056E-CC83-5090-EFAE-57366D748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4400" y="476672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Od 7. do 9. stoljeća Hrvati su prihvatili novu vjeru – </a:t>
            </a:r>
            <a:r>
              <a:rPr lang="hr-HR" dirty="0">
                <a:solidFill>
                  <a:srgbClr val="FF0000"/>
                </a:solidFill>
              </a:rPr>
              <a:t>kršćanstvo</a:t>
            </a:r>
            <a:r>
              <a:rPr lang="hr-HR" dirty="0"/>
              <a:t>.</a:t>
            </a:r>
          </a:p>
          <a:p>
            <a:pPr marL="0" indent="0">
              <a:buNone/>
            </a:pPr>
            <a:r>
              <a:rPr lang="hr-HR" dirty="0"/>
              <a:t>Počeli su vjerovati u jednoga Boga.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Nakon primanja kršćanstva, Hrvati su počeli upotrebljavati zajednički jezik.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Širenjem kršćanstva širi se i PISMENOST.</a:t>
            </a:r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GLAGOLJICA</a:t>
            </a:r>
            <a:r>
              <a:rPr lang="hr-HR" dirty="0"/>
              <a:t>  je prvo pismo u Hrvata.</a:t>
            </a:r>
          </a:p>
          <a:p>
            <a:pPr marL="0" indent="0">
              <a:buNone/>
            </a:pPr>
            <a:r>
              <a:rPr lang="hr-HR" dirty="0"/>
              <a:t>Glagoljicu zamjenjuje </a:t>
            </a:r>
            <a:r>
              <a:rPr lang="hr-HR" dirty="0">
                <a:solidFill>
                  <a:srgbClr val="FF0000"/>
                </a:solidFill>
              </a:rPr>
              <a:t>LATINICA.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0F941B0-DF26-BDDF-D5E2-36BC123AD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91EC92-501F-D310-8DFF-8EE5797A3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0444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81775" y="512465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/>
              <a:t>POKRŠTAVANJE HRVATA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r>
              <a:rPr lang="hr-HR" sz="2800" dirty="0"/>
              <a:t>Godine 879. prvi puta u povijesti priznata je hrvatska država od strane pape </a:t>
            </a:r>
            <a:r>
              <a:rPr lang="hr-HR" sz="2800" dirty="0">
                <a:solidFill>
                  <a:srgbClr val="FF0000"/>
                </a:solidFill>
              </a:rPr>
              <a:t>Ivana VIII. </a:t>
            </a:r>
            <a:r>
              <a:rPr lang="hr-HR" sz="2800" dirty="0"/>
              <a:t>i to u Ninu.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r>
              <a:rPr lang="hr-HR" sz="2800" dirty="0"/>
              <a:t>Papa je u pismima od 7. lipnja uputio blagoslov narodu, zemlji i vladaru – knezu Branimiru što je po ondašnjim običajima značilo priznanje Hrvatske.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9E19969-BA49-5EF1-9326-1BE86F8EB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C1C5B0-4207-E0A7-1C6F-C8E37F8F2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587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0928"/>
            <a:ext cx="374441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1259632" y="5926768"/>
            <a:ext cx="72008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800" dirty="0"/>
              <a:t>Krstionica kneza Višeslava iz Nina Iz 800. godine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998691" y="349078"/>
            <a:ext cx="738386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800" dirty="0"/>
              <a:t>Krstionica kneza Višeslava spomenik je iz najstarije hrvatske prošlosti. Kamena posuda svjedoči o vremenu pokrštavanja Hrvata, u nju su se uranjali vjernici.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AD56AFF-45AB-B41C-9006-9CBD6A930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17069A1E-873F-B941-45BE-CA1614622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586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Dolazak Hrvata</a:t>
            </a:r>
            <a:br>
              <a:rPr lang="hr-HR" dirty="0"/>
            </a:br>
            <a:r>
              <a:rPr lang="hr-HR" dirty="0"/>
              <a:t>(zapiši)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3016" y="172794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/>
              <a:t>6. i 7. stoljeće iz južne Poljske (Bijela Hrvatska)</a:t>
            </a:r>
          </a:p>
          <a:p>
            <a:pPr marL="0" indent="0">
              <a:buNone/>
            </a:pPr>
            <a:r>
              <a:rPr lang="hr-HR" sz="2800" dirty="0"/>
              <a:t>- zauzimaju prostor od Drave do Jadranskog mora</a:t>
            </a:r>
          </a:p>
          <a:p>
            <a:pPr marL="0" indent="0">
              <a:buNone/>
            </a:pPr>
            <a:r>
              <a:rPr lang="hr-HR" sz="2800" dirty="0"/>
              <a:t>- </a:t>
            </a:r>
            <a:r>
              <a:rPr lang="hr-HR" sz="2800" dirty="0">
                <a:solidFill>
                  <a:srgbClr val="FF0000"/>
                </a:solidFill>
              </a:rPr>
              <a:t>kršćanstvo </a:t>
            </a:r>
            <a:r>
              <a:rPr lang="hr-HR" sz="2800" dirty="0"/>
              <a:t>prihvaćaju  od 7. do 9. st.</a:t>
            </a:r>
          </a:p>
          <a:p>
            <a:pPr marL="0" indent="0">
              <a:buNone/>
            </a:pPr>
            <a:r>
              <a:rPr lang="hr-HR" sz="2800" dirty="0"/>
              <a:t>- </a:t>
            </a:r>
            <a:r>
              <a:rPr lang="hr-HR" sz="2800" dirty="0">
                <a:solidFill>
                  <a:srgbClr val="FF0000"/>
                </a:solidFill>
              </a:rPr>
              <a:t>879. g. </a:t>
            </a:r>
            <a:r>
              <a:rPr lang="hr-HR" sz="2800" dirty="0"/>
              <a:t>prvi puta u povijesti priznata Hrvatska od pape, u </a:t>
            </a:r>
            <a:r>
              <a:rPr lang="hr-HR" sz="2800" dirty="0">
                <a:solidFill>
                  <a:srgbClr val="FF0000"/>
                </a:solidFill>
              </a:rPr>
              <a:t>Ninu </a:t>
            </a:r>
            <a:r>
              <a:rPr lang="hr-HR" sz="2800" dirty="0"/>
              <a:t>– vladar knez Branimir</a:t>
            </a:r>
          </a:p>
          <a:p>
            <a:pPr>
              <a:buFontTx/>
              <a:buChar char="-"/>
            </a:pPr>
            <a:r>
              <a:rPr lang="hr-HR" sz="2800" dirty="0"/>
              <a:t>Hrvat, </a:t>
            </a:r>
            <a:r>
              <a:rPr lang="hr-HR" sz="2800" dirty="0" err="1"/>
              <a:t>Kluk</a:t>
            </a:r>
            <a:r>
              <a:rPr lang="hr-HR" sz="2800" dirty="0"/>
              <a:t>, </a:t>
            </a:r>
            <a:r>
              <a:rPr lang="hr-HR" sz="2800" dirty="0" err="1"/>
              <a:t>Lobel</a:t>
            </a:r>
            <a:r>
              <a:rPr lang="hr-HR" sz="2800" dirty="0"/>
              <a:t>, </a:t>
            </a:r>
            <a:r>
              <a:rPr lang="hr-HR" sz="2800" dirty="0" err="1"/>
              <a:t>Muhlo</a:t>
            </a:r>
            <a:r>
              <a:rPr lang="hr-HR" sz="2800" dirty="0"/>
              <a:t> , </a:t>
            </a:r>
            <a:r>
              <a:rPr lang="hr-HR" sz="2800" dirty="0" err="1"/>
              <a:t>Kosjenac</a:t>
            </a:r>
            <a:r>
              <a:rPr lang="hr-HR" sz="2800" dirty="0"/>
              <a:t>, Tuga i </a:t>
            </a:r>
            <a:r>
              <a:rPr lang="hr-HR" sz="2800" dirty="0" err="1"/>
              <a:t>Buga</a:t>
            </a:r>
            <a:endParaRPr lang="hr-HR" sz="2800" dirty="0"/>
          </a:p>
          <a:p>
            <a:pPr>
              <a:buFontTx/>
              <a:buChar char="-"/>
            </a:pPr>
            <a:r>
              <a:rPr lang="hr-HR" sz="2800" dirty="0"/>
              <a:t>krstionica kneza Višeslava</a:t>
            </a:r>
          </a:p>
          <a:p>
            <a:pPr marL="0" indent="0">
              <a:buNone/>
            </a:pPr>
            <a:endParaRPr lang="hr-HR" sz="2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A8E0247-855F-78D7-2124-343B05EC2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6B57EC-BB30-6F93-EE5A-B4F4AA9D7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902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7199" y="332656"/>
            <a:ext cx="6807169" cy="5649491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Zadatak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- riješi 1. i 2. zadatak na str. 49.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DOMAĆA ZADAĆA</a:t>
            </a:r>
          </a:p>
          <a:p>
            <a:pPr marL="0" indent="0">
              <a:buNone/>
            </a:pPr>
            <a:r>
              <a:rPr lang="hr-HR" dirty="0"/>
              <a:t>Udžbenik, str. 50. i 51.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4370CF-4DE0-8A6A-8A9B-ED21ADBBD827}"/>
              </a:ext>
            </a:extLst>
          </p:cNvPr>
          <p:cNvSpPr txBox="1"/>
          <p:nvPr/>
        </p:nvSpPr>
        <p:spPr>
          <a:xfrm>
            <a:off x="1043608" y="6284662"/>
            <a:ext cx="6624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hr-HR" altLang="sr-Latn-RS" dirty="0"/>
              <a:t>Osmislile: Josipa Masnić i Kristina Knežević, OŠ Bartula Kašića, Zadar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4B0090D-B071-115B-4828-344A877A8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D551981-6FE7-520B-54DD-32B176A63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821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87624" y="556297"/>
            <a:ext cx="6840760" cy="5865515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Što opisuje prošlost?</a:t>
            </a:r>
          </a:p>
          <a:p>
            <a:pPr marL="0" indent="0">
              <a:buNone/>
            </a:pPr>
            <a:r>
              <a:rPr lang="hr-HR" dirty="0"/>
              <a:t>Što opisuje budućnost?</a:t>
            </a:r>
          </a:p>
          <a:p>
            <a:pPr marL="0" indent="0">
              <a:buNone/>
            </a:pPr>
            <a:r>
              <a:rPr lang="hr-HR" dirty="0"/>
              <a:t>U kojem stoljeću mi živimo?</a:t>
            </a:r>
          </a:p>
          <a:p>
            <a:pPr marL="0" indent="0">
              <a:buNone/>
            </a:pPr>
            <a:r>
              <a:rPr lang="hr-HR" dirty="0"/>
              <a:t>Koje je godine započelo 21. stoljeće i do kada će trajati?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513F9D8-EAC8-8645-2868-2AF17716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EF92CC-6CF9-8039-95C3-2169611D2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3565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Dolazak Hrvata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EEBCDB-B800-0665-5935-169BDFCCE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F1E172F-E72E-DD50-5798-DC0E09DC1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196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58" y="260648"/>
            <a:ext cx="8496944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BE023B-6F49-5905-645B-25B5C0278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3756D82-6E2E-AE18-9434-91F8BAC60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12838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6226" y="404664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Nekada davno Hrvati su živjeli na prostoru srednje Europe.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Njihova domovina tada se zvala </a:t>
            </a:r>
            <a:r>
              <a:rPr lang="hr-HR" b="1" dirty="0">
                <a:solidFill>
                  <a:srgbClr val="FF0000"/>
                </a:solidFill>
              </a:rPr>
              <a:t>Bijela Hrvatska </a:t>
            </a:r>
            <a:r>
              <a:rPr lang="hr-HR" dirty="0"/>
              <a:t>(tako nekada nazivaju i sadašnju Poljsku).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Bavili su se stočarstvom i ratarstvom, ali njihova zemlja bila je močvarna ili pjeskovita zbog čega su krenuli na put tražeći bolje životne uvjete:</a:t>
            </a:r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plodnu zemlju, vodu i topliju klimu.</a:t>
            </a:r>
          </a:p>
          <a:p>
            <a:pPr marL="0" indent="0">
              <a:buNone/>
            </a:pP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C254EC2-29D8-54CA-F450-142BF016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D6AB55-3543-311E-5A4A-94DE9F747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489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4400" y="476672"/>
            <a:ext cx="8229600" cy="54334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800" dirty="0"/>
              <a:t>Hrvati su u današnju domovinu doselili tijekom 6. i 7. stoljeća na poziv </a:t>
            </a:r>
            <a:r>
              <a:rPr lang="hr-HR" sz="2800" dirty="0">
                <a:solidFill>
                  <a:srgbClr val="FF0000"/>
                </a:solidFill>
              </a:rPr>
              <a:t>bizantskog cara </a:t>
            </a:r>
            <a:r>
              <a:rPr lang="hr-HR" sz="2800" dirty="0" err="1">
                <a:solidFill>
                  <a:srgbClr val="FF0000"/>
                </a:solidFill>
              </a:rPr>
              <a:t>Heraklija</a:t>
            </a:r>
            <a:r>
              <a:rPr lang="hr-HR" sz="2800" dirty="0">
                <a:solidFill>
                  <a:srgbClr val="FF0000"/>
                </a:solidFill>
              </a:rPr>
              <a:t> </a:t>
            </a:r>
            <a:r>
              <a:rPr lang="hr-HR" sz="2800" dirty="0"/>
              <a:t>da mu kao ratni saveznici pomognu u borbi protiv Avara.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r>
              <a:rPr lang="hr-HR" sz="2800" dirty="0"/>
              <a:t>Bizantski car je izabrao Hrvate jer su bili organizirani kao pleme ratnika-konjanika i poznati zbog svoje snage.</a:t>
            </a:r>
          </a:p>
          <a:p>
            <a:pPr marL="0" indent="0">
              <a:buNone/>
            </a:pPr>
            <a:r>
              <a:rPr lang="hr-HR" sz="2800" dirty="0"/>
              <a:t>Car je računao da će Hrvati nestati  s vremenom nakon što mu pomognu u njegovom naumu, ali to mu nije pošlo za rukom.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r>
              <a:rPr lang="hr-HR" sz="2800" dirty="0"/>
              <a:t>Doseljavanje Hrvata trajalo je mnogo godina dok se nisu trajno naselili na današnje područje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8167D47-D746-CE45-9F6C-6F7783A69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05609C-F0D1-85CA-0E3E-0AD579F7A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252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5" y="1106456"/>
            <a:ext cx="8132769" cy="43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2699792" y="5877272"/>
            <a:ext cx="598869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l-PL" sz="2800" dirty="0"/>
              <a:t>Oton Iveković, Dolazak Hrvata na Jadran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E08C250-443F-F1C8-AA39-CD87C644E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93526C0-3ABB-4B42-B7B3-29A072ACA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48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81539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/>
              <a:t>Predci današnjih Hrvata prešli su rijeku </a:t>
            </a:r>
            <a:r>
              <a:rPr lang="hr-HR" sz="2800" dirty="0">
                <a:solidFill>
                  <a:srgbClr val="FF0000"/>
                </a:solidFill>
              </a:rPr>
              <a:t>Dravu</a:t>
            </a:r>
            <a:r>
              <a:rPr lang="hr-HR" sz="2800" dirty="0"/>
              <a:t> i </a:t>
            </a:r>
            <a:r>
              <a:rPr lang="hr-HR" sz="2800" dirty="0">
                <a:solidFill>
                  <a:srgbClr val="FF0000"/>
                </a:solidFill>
              </a:rPr>
              <a:t>Savu</a:t>
            </a:r>
            <a:r>
              <a:rPr lang="hr-HR" sz="2800" dirty="0"/>
              <a:t> i preko planina stigli sve do </a:t>
            </a:r>
            <a:r>
              <a:rPr lang="hr-HR" sz="2800" dirty="0">
                <a:solidFill>
                  <a:srgbClr val="FF0000"/>
                </a:solidFill>
              </a:rPr>
              <a:t>Jadranskog</a:t>
            </a:r>
            <a:r>
              <a:rPr lang="hr-HR" sz="2800" dirty="0"/>
              <a:t> </a:t>
            </a:r>
            <a:r>
              <a:rPr lang="hr-HR" sz="2800" dirty="0">
                <a:solidFill>
                  <a:srgbClr val="FF0000"/>
                </a:solidFill>
              </a:rPr>
              <a:t>mora</a:t>
            </a:r>
            <a:r>
              <a:rPr lang="hr-HR" sz="2800" dirty="0"/>
              <a:t>.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r>
              <a:rPr lang="hr-HR" sz="2800" dirty="0"/>
              <a:t>Prema legendi Hrvati su se doselili pod vodstvom </a:t>
            </a:r>
            <a:r>
              <a:rPr lang="hr-HR" sz="2800" dirty="0">
                <a:solidFill>
                  <a:srgbClr val="FF0000"/>
                </a:solidFill>
              </a:rPr>
              <a:t>petero braće i dvije sestre</a:t>
            </a:r>
            <a:r>
              <a:rPr lang="hr-HR" sz="2800" dirty="0"/>
              <a:t>:</a:t>
            </a:r>
          </a:p>
          <a:p>
            <a:pPr marL="0" indent="0">
              <a:buNone/>
            </a:pPr>
            <a:r>
              <a:rPr lang="hr-HR" sz="2800" dirty="0" err="1"/>
              <a:t>Kluk</a:t>
            </a:r>
            <a:r>
              <a:rPr lang="hr-HR" sz="2800" dirty="0"/>
              <a:t>, </a:t>
            </a:r>
            <a:r>
              <a:rPr lang="hr-HR" sz="2800" dirty="0" err="1"/>
              <a:t>Lobel</a:t>
            </a:r>
            <a:r>
              <a:rPr lang="hr-HR" sz="2800" dirty="0"/>
              <a:t>, </a:t>
            </a:r>
            <a:r>
              <a:rPr lang="hr-HR" sz="2800" dirty="0" err="1"/>
              <a:t>Muhlo</a:t>
            </a:r>
            <a:r>
              <a:rPr lang="hr-HR" sz="2800" dirty="0"/>
              <a:t>, </a:t>
            </a:r>
            <a:r>
              <a:rPr lang="hr-HR" sz="2800" dirty="0" err="1"/>
              <a:t>Kosjenac</a:t>
            </a:r>
            <a:r>
              <a:rPr lang="hr-HR" sz="2800" dirty="0"/>
              <a:t>, Hrvat, Tuga i </a:t>
            </a:r>
            <a:r>
              <a:rPr lang="hr-HR" sz="2800" dirty="0" err="1"/>
              <a:t>Buga</a:t>
            </a:r>
            <a:r>
              <a:rPr lang="hr-HR" sz="2800" dirty="0"/>
              <a:t>.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r>
              <a:rPr lang="hr-HR" sz="2800" dirty="0"/>
              <a:t>Moguće je da od brata koji se zvao Hrvat potječe i ime za narod Hrvati iako je osim te legende nepoznato otkud potječe ime.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D533766-42F5-E8CA-7544-E9FA6FD0D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E44236-BFE9-36FE-CDC1-63881D0B9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6975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44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/>
              <a:t>U svojoj novoj domovini Hrvatskoj, Hrvati su:</a:t>
            </a:r>
          </a:p>
          <a:p>
            <a:pPr>
              <a:buFontTx/>
              <a:buChar char="-"/>
            </a:pPr>
            <a:r>
              <a:rPr lang="hr-HR" sz="2800" dirty="0"/>
              <a:t>sagradili kuće</a:t>
            </a:r>
          </a:p>
          <a:p>
            <a:pPr>
              <a:buFontTx/>
              <a:buChar char="-"/>
            </a:pPr>
            <a:r>
              <a:rPr lang="hr-HR" sz="2800" dirty="0"/>
              <a:t>uzgajali  stoku</a:t>
            </a:r>
          </a:p>
          <a:p>
            <a:pPr>
              <a:buFontTx/>
              <a:buChar char="-"/>
            </a:pPr>
            <a:r>
              <a:rPr lang="hr-HR" sz="2800" dirty="0"/>
              <a:t>lovili divlje životinje</a:t>
            </a:r>
          </a:p>
          <a:p>
            <a:pPr>
              <a:buFontTx/>
              <a:buChar char="-"/>
            </a:pPr>
            <a:r>
              <a:rPr lang="hr-HR" sz="2800" dirty="0"/>
              <a:t>obrađivali zemlju</a:t>
            </a:r>
          </a:p>
          <a:p>
            <a:pPr>
              <a:buFontTx/>
              <a:buChar char="-"/>
            </a:pPr>
            <a:r>
              <a:rPr lang="hr-HR" sz="2800" dirty="0"/>
              <a:t>štitili je od neprijatelja</a:t>
            </a:r>
          </a:p>
          <a:p>
            <a:pPr>
              <a:buFontTx/>
              <a:buChar char="-"/>
            </a:pPr>
            <a:endParaRPr lang="hr-HR" sz="2800" dirty="0"/>
          </a:p>
          <a:p>
            <a:pPr marL="0" indent="0">
              <a:buNone/>
            </a:pPr>
            <a:r>
              <a:rPr lang="hr-HR" sz="2800" dirty="0"/>
              <a:t>Tadašnji su Hrvati govorili različitim jezicima, vjerovali  su u više Bogova i imali različite običaje.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5C2795D-51E0-B285-C113-02982C3B9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847BA3-5C33-C872-32D8-88E5C7B40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950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540</Words>
  <Application>Microsoft Office PowerPoint</Application>
  <PresentationFormat>On-screen Show (4:3)</PresentationFormat>
  <Paragraphs>63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sustava Office</vt:lpstr>
      <vt:lpstr>PowerPoint Presentation</vt:lpstr>
      <vt:lpstr>PowerPoint Presentation</vt:lpstr>
      <vt:lpstr>Dolazak Hrvata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Dolazak Hrvata (zapiši)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Korisnik</dc:creator>
  <cp:lastModifiedBy>Gordana Ivančić</cp:lastModifiedBy>
  <cp:revision>8</cp:revision>
  <dcterms:created xsi:type="dcterms:W3CDTF">2022-02-19T16:16:52Z</dcterms:created>
  <dcterms:modified xsi:type="dcterms:W3CDTF">2022-05-27T12:07:32Z</dcterms:modified>
</cp:coreProperties>
</file>