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9" r:id="rId2"/>
    <p:sldId id="257" r:id="rId3"/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8" r:id="rId12"/>
    <p:sldId id="265" r:id="rId13"/>
    <p:sldId id="266" r:id="rId14"/>
    <p:sldId id="267" r:id="rId15"/>
    <p:sldId id="269" r:id="rId16"/>
    <p:sldId id="270" r:id="rId17"/>
    <p:sldId id="271" r:id="rId18"/>
    <p:sldId id="272" r:id="rId19"/>
    <p:sldId id="273" r:id="rId20"/>
    <p:sldId id="274" r:id="rId21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BC712C-69AD-49F7-BE41-413BD2D2C19A}" v="9" dt="2022-05-27T10:07:21.2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ja Jelić-Kolar" userId="36c16193-631e-407a-91b0-ef052bd855b3" providerId="ADAL" clId="{F9BC712C-69AD-49F7-BE41-413BD2D2C19A}"/>
    <pc:docChg chg="modSld">
      <pc:chgData name="Maja Jelić-Kolar" userId="36c16193-631e-407a-91b0-ef052bd855b3" providerId="ADAL" clId="{F9BC712C-69AD-49F7-BE41-413BD2D2C19A}" dt="2022-05-27T10:07:21.268" v="8" actId="207"/>
      <pc:docMkLst>
        <pc:docMk/>
      </pc:docMkLst>
      <pc:sldChg chg="modSp">
        <pc:chgData name="Maja Jelić-Kolar" userId="36c16193-631e-407a-91b0-ef052bd855b3" providerId="ADAL" clId="{F9BC712C-69AD-49F7-BE41-413BD2D2C19A}" dt="2022-05-27T09:59:21.446" v="3" actId="6549"/>
        <pc:sldMkLst>
          <pc:docMk/>
          <pc:sldMk cId="1992073906" sldId="261"/>
        </pc:sldMkLst>
        <pc:spChg chg="mod">
          <ac:chgData name="Maja Jelić-Kolar" userId="36c16193-631e-407a-91b0-ef052bd855b3" providerId="ADAL" clId="{F9BC712C-69AD-49F7-BE41-413BD2D2C19A}" dt="2022-05-27T09:59:21.446" v="3" actId="6549"/>
          <ac:spMkLst>
            <pc:docMk/>
            <pc:sldMk cId="1992073906" sldId="261"/>
            <ac:spMk id="3" creationId="{00000000-0000-0000-0000-000000000000}"/>
          </ac:spMkLst>
        </pc:spChg>
      </pc:sldChg>
      <pc:sldChg chg="modSp">
        <pc:chgData name="Maja Jelić-Kolar" userId="36c16193-631e-407a-91b0-ef052bd855b3" providerId="ADAL" clId="{F9BC712C-69AD-49F7-BE41-413BD2D2C19A}" dt="2022-05-27T10:07:21.268" v="8" actId="207"/>
        <pc:sldMkLst>
          <pc:docMk/>
          <pc:sldMk cId="1433997363" sldId="262"/>
        </pc:sldMkLst>
        <pc:spChg chg="mod">
          <ac:chgData name="Maja Jelić-Kolar" userId="36c16193-631e-407a-91b0-ef052bd855b3" providerId="ADAL" clId="{F9BC712C-69AD-49F7-BE41-413BD2D2C19A}" dt="2022-05-27T10:07:21.268" v="8" actId="207"/>
          <ac:spMkLst>
            <pc:docMk/>
            <pc:sldMk cId="1433997363" sldId="262"/>
            <ac:spMk id="3" creationId="{00000000-0000-0000-0000-000000000000}"/>
          </ac:spMkLst>
        </pc:spChg>
      </pc:sldChg>
      <pc:sldChg chg="modSp">
        <pc:chgData name="Maja Jelić-Kolar" userId="36c16193-631e-407a-91b0-ef052bd855b3" providerId="ADAL" clId="{F9BC712C-69AD-49F7-BE41-413BD2D2C19A}" dt="2022-05-27T10:02:19.178" v="5" actId="1076"/>
        <pc:sldMkLst>
          <pc:docMk/>
          <pc:sldMk cId="3773339593" sldId="267"/>
        </pc:sldMkLst>
        <pc:picChg chg="mod">
          <ac:chgData name="Maja Jelić-Kolar" userId="36c16193-631e-407a-91b0-ef052bd855b3" providerId="ADAL" clId="{F9BC712C-69AD-49F7-BE41-413BD2D2C19A}" dt="2022-05-27T10:02:19.178" v="5" actId="1076"/>
          <ac:picMkLst>
            <pc:docMk/>
            <pc:sldMk cId="3773339593" sldId="267"/>
            <ac:picMk id="6146" creationId="{00000000-0000-0000-0000-000000000000}"/>
          </ac:picMkLst>
        </pc:picChg>
      </pc:sldChg>
    </pc:docChg>
  </pc:docChgLst>
  <pc:docChgLst>
    <pc:chgData name="Gordana Ivančić" userId="ca07025b-d04b-4d7c-8bd6-4f6a73c0042f" providerId="ADAL" clId="{067E7DB1-44A4-4EA2-B2CE-437377050F89}"/>
    <pc:docChg chg="modSld">
      <pc:chgData name="Gordana Ivančić" userId="ca07025b-d04b-4d7c-8bd6-4f6a73c0042f" providerId="ADAL" clId="{067E7DB1-44A4-4EA2-B2CE-437377050F89}" dt="2022-05-10T06:22:18.351" v="0" actId="1076"/>
      <pc:docMkLst>
        <pc:docMk/>
      </pc:docMkLst>
      <pc:sldChg chg="modSp mod">
        <pc:chgData name="Gordana Ivančić" userId="ca07025b-d04b-4d7c-8bd6-4f6a73c0042f" providerId="ADAL" clId="{067E7DB1-44A4-4EA2-B2CE-437377050F89}" dt="2022-05-10T06:22:18.351" v="0" actId="1076"/>
        <pc:sldMkLst>
          <pc:docMk/>
          <pc:sldMk cId="3562477362" sldId="274"/>
        </pc:sldMkLst>
        <pc:spChg chg="mod">
          <ac:chgData name="Gordana Ivančić" userId="ca07025b-d04b-4d7c-8bd6-4f6a73c0042f" providerId="ADAL" clId="{067E7DB1-44A4-4EA2-B2CE-437377050F89}" dt="2022-05-10T06:22:18.351" v="0" actId="1076"/>
          <ac:spMkLst>
            <pc:docMk/>
            <pc:sldMk cId="3562477362" sldId="274"/>
            <ac:spMk id="5" creationId="{B5AA4AF9-F8B7-C600-0764-146D3D1D56D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104F6-166A-494B-AC7E-3FA95B2E2D6D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F1AE9-3863-48C1-A792-E4B97148F05C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655917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555B2CB4-9107-393E-2064-6F30165B9E1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C00E5222-C6D2-0E23-1F93-8F01F79F0B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hr-HR" altLang="sr-Latn-R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CC8CE4C-7450-B2C5-5E9F-C834A24D90E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BB66DBB-DCD8-4456-A2E4-018D772FAFD2}" type="slidenum">
              <a:rPr lang="hr-HR" altLang="sr-Latn-R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hr-HR" altLang="sr-Latn-R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34720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4017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3621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63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3383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2261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16219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7585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92527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3642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1826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3E23E-6154-4BCC-B383-171E6E55DE07}" type="datetimeFigureOut">
              <a:rPr lang="hr-HR" smtClean="0"/>
              <a:t>27.5.2022.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A0D6A-8FFB-4002-8F6D-1661A587A5C3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972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6">
            <a:extLst>
              <a:ext uri="{FF2B5EF4-FFF2-40B4-BE49-F238E27FC236}">
                <a16:creationId xmlns:a16="http://schemas.microsoft.com/office/drawing/2014/main" id="{6E21C6D5-DF97-D0DE-EFBD-7AC334AFA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1" r="15388"/>
          <a:stretch>
            <a:fillRect/>
          </a:stretch>
        </p:blipFill>
        <p:spPr bwMode="auto">
          <a:xfrm>
            <a:off x="1115616" y="404664"/>
            <a:ext cx="7330816" cy="5760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2">
            <a:extLst>
              <a:ext uri="{FF2B5EF4-FFF2-40B4-BE49-F238E27FC236}">
                <a16:creationId xmlns:a16="http://schemas.microsoft.com/office/drawing/2014/main" id="{9523A61B-4B17-CF00-E838-050808505C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0316056E-CC83-5090-EFAE-57366D748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82568" y="300339"/>
            <a:ext cx="8161432" cy="612068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KRALJ DMITAR ZVONIMIR</a:t>
            </a:r>
          </a:p>
          <a:p>
            <a:pPr marL="0" indent="0">
              <a:buNone/>
            </a:pPr>
            <a:r>
              <a:rPr lang="hr-HR" sz="2800" dirty="0"/>
              <a:t>I on se brinuo o crkvi i biskupima, jačao je gospodarstvo i poticao kulturni razvoj.</a:t>
            </a:r>
          </a:p>
          <a:p>
            <a:pPr marL="0" indent="0">
              <a:buNone/>
            </a:pPr>
            <a:r>
              <a:rPr lang="hr-HR" sz="2800" dirty="0"/>
              <a:t>U </a:t>
            </a:r>
            <a:r>
              <a:rPr lang="hr-HR" sz="2800" dirty="0">
                <a:solidFill>
                  <a:srgbClr val="FF0000"/>
                </a:solidFill>
              </a:rPr>
              <a:t>Solinu</a:t>
            </a:r>
            <a:r>
              <a:rPr lang="hr-HR" sz="2800" dirty="0"/>
              <a:t> ga je Papin izaslanik okrunio kraljem, a za uzvrat Zvonimir je Papi obećao vjernost.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Stolovao je u Kninu</a:t>
            </a:r>
            <a:r>
              <a:rPr lang="hr-HR" sz="2800" dirty="0"/>
              <a:t>, zbog čega se Knin naziva Zvonimirovim gradom.</a:t>
            </a:r>
          </a:p>
          <a:p>
            <a:pPr marL="0" indent="0">
              <a:buNone/>
            </a:pPr>
            <a:r>
              <a:rPr lang="hr-HR" sz="2800" dirty="0"/>
              <a:t>Darovao je zemlju samostanu sv. Lucije na otoku Krku.</a:t>
            </a:r>
          </a:p>
          <a:p>
            <a:pPr marL="0" indent="0">
              <a:buNone/>
            </a:pPr>
            <a:r>
              <a:rPr lang="hr-HR" sz="2800" dirty="0"/>
              <a:t>Ime mu je zabilježeno na </a:t>
            </a:r>
            <a:r>
              <a:rPr lang="hr-HR" sz="2800" dirty="0">
                <a:solidFill>
                  <a:srgbClr val="FF0000"/>
                </a:solidFill>
              </a:rPr>
              <a:t>Bašćanskoj ploči – </a:t>
            </a:r>
          </a:p>
          <a:p>
            <a:pPr marL="0" indent="0">
              <a:buNone/>
            </a:pPr>
            <a:r>
              <a:rPr lang="hr-HR" sz="2800" dirty="0"/>
              <a:t>„Zvonimir, kralj hrvatski” – </a:t>
            </a:r>
            <a:r>
              <a:rPr lang="hr-HR" sz="2800" dirty="0">
                <a:solidFill>
                  <a:srgbClr val="FF0000"/>
                </a:solidFill>
              </a:rPr>
              <a:t>glagoljicom.</a:t>
            </a:r>
          </a:p>
          <a:p>
            <a:pPr marL="0" indent="0">
              <a:buNone/>
            </a:pPr>
            <a:r>
              <a:rPr lang="hr-HR" sz="2800" dirty="0"/>
              <a:t>Nije imao sina pa se nakon njegove smrti nije znalo tko će ga naslijediti.</a:t>
            </a:r>
          </a:p>
          <a:p>
            <a:pPr marL="0" indent="0">
              <a:buNone/>
            </a:pPr>
            <a:r>
              <a:rPr lang="hr-HR" sz="2800" dirty="0"/>
              <a:t>Naslijedio ga je </a:t>
            </a:r>
            <a:r>
              <a:rPr lang="hr-HR" sz="2800" dirty="0">
                <a:solidFill>
                  <a:srgbClr val="FF0000"/>
                </a:solidFill>
              </a:rPr>
              <a:t>Petar Svačić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C0A3E2F-ACDD-778C-21B3-462AF3C76E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866953-DFFC-7E7F-9555-94B8EF903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5966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331640" y="836712"/>
            <a:ext cx="6768752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Legenda o kletvi kralja Zvonimira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/>
              <a:t>Udžbenik, str. 56.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306EE7D-D7E2-0202-6A55-8C28B20805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07F683-F2DE-2029-C684-4B1A6D67A2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40256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BAŠĆANSKA PLOČA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2876" y="1248301"/>
            <a:ext cx="56166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971600" y="4862159"/>
            <a:ext cx="83632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Bašćanska ploča nastala je oko 1100. godine. Jedan je od najstarijih spomenika pisanih na hrvatskome jeziku glagoljicom.</a:t>
            </a:r>
          </a:p>
          <a:p>
            <a:r>
              <a:rPr lang="hr-HR" sz="2400" dirty="0"/>
              <a:t>Pronađena polovinom 19. stoljeća u blizini Baške na otoku Krku.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B9F86C6-11AE-5176-4EB9-541173C15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E1665B91-088E-507A-6FA8-0E7ABD869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5596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24702" y="33265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KRALJ PETAR SVAČIĆ</a:t>
            </a:r>
          </a:p>
          <a:p>
            <a:pPr marL="0" indent="0">
              <a:buNone/>
            </a:pPr>
            <a:endParaRPr lang="hr-HR" sz="2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r-HR" sz="2800" dirty="0"/>
              <a:t>Nasljednik kralja Zvonimira.</a:t>
            </a:r>
          </a:p>
          <a:p>
            <a:pPr marL="0" indent="0">
              <a:buNone/>
            </a:pPr>
            <a:r>
              <a:rPr lang="hr-HR" sz="2800" dirty="0"/>
              <a:t>Izabralo ga je hrvatsko plemstvo.</a:t>
            </a:r>
          </a:p>
          <a:p>
            <a:pPr marL="0" indent="0">
              <a:buNone/>
            </a:pPr>
            <a:r>
              <a:rPr lang="hr-HR" sz="2800" dirty="0"/>
              <a:t>Doživio poraz u bitki na planini Gvozd u sukobu s ugarskim kraljem Kolomanom (Petar je poginuo).</a:t>
            </a:r>
          </a:p>
          <a:p>
            <a:pPr marL="0" indent="0">
              <a:buNone/>
            </a:pPr>
            <a:r>
              <a:rPr lang="hr-HR" sz="2800" dirty="0"/>
              <a:t>Bio je posljednji hrvatski vladar.</a:t>
            </a:r>
          </a:p>
          <a:p>
            <a:pPr marL="0" indent="0">
              <a:buNone/>
            </a:pPr>
            <a:r>
              <a:rPr lang="hr-HR" sz="2800" dirty="0"/>
              <a:t>Nakon njegove smrti krunu je naslijedila mađarska obitelj njegove supruge Jelene pa je 1102. godine hrvatsko kraljevstvo ušlo u zajedničku državu s Mađarima.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D2794A88-0C84-27ED-D5BD-19DA3F373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E41B8D0-6090-2D35-C2BF-2881CE6FC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2104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9161" y="260648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GLAGOLJICA</a:t>
            </a:r>
            <a:r>
              <a:rPr lang="hr-HR" sz="2800" dirty="0"/>
              <a:t> je prvo hrvatsko pismo. Hrvati su se služili glagoljičnim pismom cijelo tisućljeće, od 9. do 19. stoljeća.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77" y="2492896"/>
            <a:ext cx="5112568" cy="3113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B61A9F8C-BEF1-B5E6-FDCA-FA93BF59A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420414-4E35-75E0-8C57-00DCB9BEA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333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79626" y="332656"/>
            <a:ext cx="8229600" cy="564949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r-HR" sz="3000" dirty="0"/>
              <a:t>PRVI HRVATSKI VLADARI</a:t>
            </a:r>
          </a:p>
          <a:p>
            <a:pPr marL="0" indent="0">
              <a:buNone/>
            </a:pPr>
            <a:r>
              <a:rPr lang="hr-HR" sz="3000" dirty="0"/>
              <a:t>- dvije kneževine (države kojima vlada knez): </a:t>
            </a:r>
            <a:r>
              <a:rPr lang="hr-HR" sz="3000" dirty="0">
                <a:solidFill>
                  <a:srgbClr val="FF0000"/>
                </a:solidFill>
              </a:rPr>
              <a:t>Posavska i Primorska Hrvatska.</a:t>
            </a:r>
          </a:p>
          <a:p>
            <a:pPr marL="0" indent="0">
              <a:buNone/>
            </a:pPr>
            <a:r>
              <a:rPr lang="hr-HR" sz="3000" dirty="0"/>
              <a:t>Kneževinama je vladao </a:t>
            </a:r>
            <a:r>
              <a:rPr lang="hr-HR" sz="3000" dirty="0">
                <a:solidFill>
                  <a:srgbClr val="FF0000"/>
                </a:solidFill>
              </a:rPr>
              <a:t>knez.</a:t>
            </a:r>
          </a:p>
          <a:p>
            <a:pPr marL="0" indent="0">
              <a:buNone/>
            </a:pPr>
            <a:r>
              <a:rPr lang="hr-HR" sz="3000" dirty="0"/>
              <a:t>Knez Primorske Hrvatske – </a:t>
            </a:r>
            <a:r>
              <a:rPr lang="hr-HR" sz="3000" dirty="0">
                <a:solidFill>
                  <a:srgbClr val="FF0000"/>
                </a:solidFill>
              </a:rPr>
              <a:t>Borna</a:t>
            </a:r>
            <a:r>
              <a:rPr lang="hr-HR" sz="3000" dirty="0"/>
              <a:t> (stolovao je u </a:t>
            </a:r>
            <a:r>
              <a:rPr lang="hr-HR" sz="3000" dirty="0">
                <a:solidFill>
                  <a:srgbClr val="FF0000"/>
                </a:solidFill>
              </a:rPr>
              <a:t>Lici</a:t>
            </a:r>
            <a:r>
              <a:rPr lang="hr-HR" sz="3000" dirty="0"/>
              <a:t>).</a:t>
            </a:r>
          </a:p>
          <a:p>
            <a:pPr marL="0" indent="0">
              <a:buNone/>
            </a:pPr>
            <a:r>
              <a:rPr lang="hr-HR" sz="3000" dirty="0"/>
              <a:t>Kneževina Primorska Hrvatska obuhvaćala je prostor </a:t>
            </a:r>
            <a:r>
              <a:rPr lang="hr-HR" sz="3000" dirty="0">
                <a:solidFill>
                  <a:srgbClr val="FF0000"/>
                </a:solidFill>
              </a:rPr>
              <a:t>od Istre do Makarske</a:t>
            </a:r>
            <a:r>
              <a:rPr lang="hr-HR" sz="3000" dirty="0"/>
              <a:t>.</a:t>
            </a:r>
          </a:p>
          <a:p>
            <a:pPr marL="0" indent="0">
              <a:buNone/>
            </a:pPr>
            <a:endParaRPr lang="hr-HR" sz="3000" dirty="0"/>
          </a:p>
          <a:p>
            <a:pPr marL="0" indent="0">
              <a:buNone/>
            </a:pPr>
            <a:r>
              <a:rPr lang="hr-HR" sz="3000" dirty="0"/>
              <a:t>Knez Panonske ili Posavske Hrvatske – </a:t>
            </a:r>
            <a:r>
              <a:rPr lang="hr-HR" sz="3000" dirty="0">
                <a:solidFill>
                  <a:srgbClr val="FF0000"/>
                </a:solidFill>
              </a:rPr>
              <a:t>Ljudevit</a:t>
            </a:r>
            <a:r>
              <a:rPr lang="hr-HR" sz="3000" dirty="0"/>
              <a:t>. On je stolovao u </a:t>
            </a:r>
            <a:r>
              <a:rPr lang="hr-HR" sz="3000" dirty="0">
                <a:solidFill>
                  <a:srgbClr val="FF0000"/>
                </a:solidFill>
              </a:rPr>
              <a:t>Sisku</a:t>
            </a:r>
            <a:r>
              <a:rPr lang="hr-HR" sz="3000" dirty="0"/>
              <a:t>.</a:t>
            </a:r>
          </a:p>
          <a:p>
            <a:pPr marL="0" indent="0">
              <a:buNone/>
            </a:pPr>
            <a:r>
              <a:rPr lang="hr-HR" sz="3000" dirty="0"/>
              <a:t>Panonska ili Posavska Hrvatska prostire se sjeverno </a:t>
            </a:r>
            <a:r>
              <a:rPr lang="hr-HR" sz="3000" dirty="0">
                <a:solidFill>
                  <a:srgbClr val="FF0000"/>
                </a:solidFill>
              </a:rPr>
              <a:t>od planine Gvozd do rijeke Drave</a:t>
            </a:r>
            <a:r>
              <a:rPr lang="hr-HR" sz="3000" dirty="0"/>
              <a:t>.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A010AD65-76B9-DE2F-BB47-936D84B2E1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103EF0-BA17-439F-9794-A2CEFCC183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919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1994" y="532246"/>
            <a:ext cx="8229600" cy="5793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knez Trpimir </a:t>
            </a:r>
            <a:r>
              <a:rPr lang="hr-HR" sz="2800" dirty="0"/>
              <a:t>– dinastija Trpimirović, vladaju od 9. -12. stoljeća, imao je 3 sina (niti jedan nije nasljednik), naslijedio ga je </a:t>
            </a:r>
            <a:r>
              <a:rPr lang="hr-HR" sz="2800" dirty="0">
                <a:solidFill>
                  <a:srgbClr val="FF0000"/>
                </a:solidFill>
              </a:rPr>
              <a:t>knez Domagoj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Knez/kralj Tomislav</a:t>
            </a:r>
          </a:p>
          <a:p>
            <a:pPr marL="0" indent="0">
              <a:buNone/>
            </a:pPr>
            <a:r>
              <a:rPr lang="hr-HR" sz="2800" dirty="0"/>
              <a:t>Ujedinio  je Posavsku i Primorsku Hrvatsku.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925. godine</a:t>
            </a:r>
            <a:r>
              <a:rPr lang="hr-HR" sz="2800" dirty="0"/>
              <a:t> je okrunjen za hrvatskoga kralja na Duvanjskom polju pa je Hrvatska postala kraljevina.</a:t>
            </a:r>
          </a:p>
          <a:p>
            <a:pPr marL="0" indent="0">
              <a:buNone/>
            </a:pPr>
            <a:r>
              <a:rPr lang="hr-HR" sz="2800" dirty="0"/>
              <a:t>Dobio je crkveno priznanje Svetog Oca (pape).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928. godine </a:t>
            </a:r>
            <a:r>
              <a:rPr lang="hr-HR" sz="2800" dirty="0"/>
              <a:t>nestaje – proglašen mrtvim 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FBA5EF7-E85D-1099-E169-34462F8E3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E7CAF35-5252-62D5-3181-F951BC3A7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3064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568250"/>
            <a:ext cx="7776864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KRALJ PETAR KREŠIMIR IV.</a:t>
            </a:r>
          </a:p>
          <a:p>
            <a:pPr marL="0" indent="0">
              <a:buNone/>
            </a:pPr>
            <a:r>
              <a:rPr lang="hr-HR" sz="2800" dirty="0"/>
              <a:t>Vladao u 11. stoljeću.</a:t>
            </a:r>
          </a:p>
          <a:p>
            <a:pPr marL="0" indent="0">
              <a:buNone/>
            </a:pPr>
            <a:r>
              <a:rPr lang="hr-HR" sz="2800" dirty="0"/>
              <a:t>Obnovio je hrvatsko kraljevstvo i ponovno ujedinio sve njegove dijelove.</a:t>
            </a:r>
          </a:p>
          <a:p>
            <a:pPr marL="0" indent="0">
              <a:buNone/>
            </a:pPr>
            <a:r>
              <a:rPr lang="hr-HR" sz="2800" dirty="0"/>
              <a:t>Stolovao u </a:t>
            </a:r>
            <a:r>
              <a:rPr lang="hr-HR" sz="2800" dirty="0">
                <a:solidFill>
                  <a:srgbClr val="FF0000"/>
                </a:solidFill>
              </a:rPr>
              <a:t>Biogradu</a:t>
            </a:r>
            <a:r>
              <a:rPr lang="hr-HR" sz="2800" dirty="0"/>
              <a:t> gdje se i okrunio za hrvatskoga kralja.</a:t>
            </a:r>
          </a:p>
          <a:p>
            <a:pPr marL="0" indent="0">
              <a:buNone/>
            </a:pPr>
            <a:r>
              <a:rPr lang="hr-HR" sz="2800" dirty="0"/>
              <a:t>Potiče izgradnju gradova: Šibenika, Nina, Knina.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Šibenik</a:t>
            </a:r>
            <a:r>
              <a:rPr lang="hr-HR" sz="2800" dirty="0"/>
              <a:t> se naziva Krešimirov grad.</a:t>
            </a:r>
          </a:p>
          <a:p>
            <a:pPr marL="0" indent="0">
              <a:buNone/>
            </a:pPr>
            <a:r>
              <a:rPr lang="hr-HR" sz="2800" dirty="0"/>
              <a:t>Naslijedio ga je </a:t>
            </a:r>
            <a:r>
              <a:rPr lang="hr-HR" sz="2800" dirty="0">
                <a:solidFill>
                  <a:srgbClr val="FF0000"/>
                </a:solidFill>
              </a:rPr>
              <a:t>Dmitar Zvonimir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409EFB3B-FECE-73F0-AA59-85CCE63B0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E8AD311-52E9-C900-AE38-31377B5F8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8391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71600" y="332656"/>
            <a:ext cx="7848872" cy="619268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KRALJ DMITAR ZVONIMIR</a:t>
            </a:r>
          </a:p>
          <a:p>
            <a:pPr marL="0" indent="0">
              <a:buNone/>
            </a:pPr>
            <a:r>
              <a:rPr lang="pl-PL" sz="2800" dirty="0"/>
              <a:t>U </a:t>
            </a:r>
            <a:r>
              <a:rPr lang="pl-PL" sz="2800" dirty="0">
                <a:solidFill>
                  <a:srgbClr val="FF0000"/>
                </a:solidFill>
              </a:rPr>
              <a:t>Solinu</a:t>
            </a:r>
            <a:r>
              <a:rPr lang="pl-PL" sz="2800" dirty="0"/>
              <a:t> ga je papin izaslanik okrunio kraljem.</a:t>
            </a:r>
          </a:p>
          <a:p>
            <a:pPr marL="0" indent="0">
              <a:buNone/>
            </a:pPr>
            <a:r>
              <a:rPr lang="hr-HR" sz="2800" dirty="0"/>
              <a:t>Stolovao je u Kninu, zbog čega se Knin naziva Zvonimirovim gradom.</a:t>
            </a:r>
          </a:p>
          <a:p>
            <a:pPr marL="0" indent="0">
              <a:buNone/>
            </a:pPr>
            <a:r>
              <a:rPr lang="hr-HR" sz="2800" dirty="0"/>
              <a:t>Ime mu je zabilježeno na </a:t>
            </a:r>
            <a:r>
              <a:rPr lang="hr-HR" sz="2800" dirty="0">
                <a:solidFill>
                  <a:srgbClr val="FF0000"/>
                </a:solidFill>
              </a:rPr>
              <a:t>Bašćanskoj ploči – </a:t>
            </a:r>
            <a:r>
              <a:rPr lang="hr-HR" sz="2800" dirty="0"/>
              <a:t>„Zvonimir, kralj hrvatski” – </a:t>
            </a:r>
            <a:r>
              <a:rPr lang="hr-HR" sz="2800" dirty="0">
                <a:solidFill>
                  <a:srgbClr val="FF0000"/>
                </a:solidFill>
              </a:rPr>
              <a:t>glagoljicom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r>
              <a:rPr lang="hr-HR" sz="2800" dirty="0"/>
              <a:t>Nije imao sina pa se nakon njegove smrti nije znalo tko će ga naslijediti. Naslijedio ga je </a:t>
            </a:r>
            <a:r>
              <a:rPr lang="hr-HR" sz="2800" dirty="0">
                <a:solidFill>
                  <a:srgbClr val="FF0000"/>
                </a:solidFill>
              </a:rPr>
              <a:t>Petar Svačić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r>
              <a:rPr lang="hr-HR" sz="2800" dirty="0"/>
              <a:t>BAŠĆANSKA PLOČA – udžbenik, str. 54.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KRALJ PETAR SVAČIĆ</a:t>
            </a:r>
          </a:p>
          <a:p>
            <a:pPr marL="0" indent="0">
              <a:buNone/>
            </a:pPr>
            <a:r>
              <a:rPr lang="hr-HR" sz="2800" dirty="0"/>
              <a:t>Doživio poraz u bitki na planini Gvozd u sukobu s ugarskim kraljem Kolomanom (Petar je poginuo).</a:t>
            </a:r>
          </a:p>
          <a:p>
            <a:pPr marL="0" indent="0">
              <a:buNone/>
            </a:pPr>
            <a:r>
              <a:rPr lang="hr-HR" sz="2800" dirty="0"/>
              <a:t>Bio je posljednji hrvatski vladar. 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1102</a:t>
            </a:r>
            <a:r>
              <a:rPr lang="hr-HR" sz="2800" dirty="0"/>
              <a:t>. godine </a:t>
            </a:r>
            <a:r>
              <a:rPr lang="hr-HR" sz="2800" dirty="0">
                <a:solidFill>
                  <a:srgbClr val="FF0000"/>
                </a:solidFill>
              </a:rPr>
              <a:t>Koloman </a:t>
            </a:r>
            <a:r>
              <a:rPr lang="hr-HR" sz="2800" dirty="0"/>
              <a:t>je postao hrvatsko-ugarski kralj.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GLAGOLJICA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31BA547-57B9-BE7F-B61C-FEE986496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DB49C68-F1EA-B550-111C-19D5B59E7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146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VJEŽBA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02" y="1453308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hr-HR" sz="2800" dirty="0"/>
              <a:t>1. </a:t>
            </a:r>
            <a:r>
              <a:rPr lang="vi-VN" sz="2800" dirty="0"/>
              <a:t>Ujedinitelj hrvatske države i njen prvi kralj bio je _______________.</a:t>
            </a:r>
          </a:p>
          <a:p>
            <a:pPr marL="0" indent="0">
              <a:buNone/>
            </a:pPr>
            <a:r>
              <a:rPr lang="vi-VN" sz="2800" dirty="0"/>
              <a:t>2. Kralj Petar Krešimir IV. stolovao je u gradu na obali Jadranskog mora koji se zove __________.</a:t>
            </a:r>
          </a:p>
          <a:p>
            <a:pPr marL="0" indent="0">
              <a:buNone/>
            </a:pPr>
            <a:r>
              <a:rPr lang="vi-VN" sz="2800" dirty="0"/>
              <a:t>3. Posljednji hrvatski kralj zvao se ______________.</a:t>
            </a:r>
          </a:p>
          <a:p>
            <a:pPr marL="0" indent="0">
              <a:buNone/>
            </a:pPr>
            <a:r>
              <a:rPr lang="vi-VN" sz="2800" dirty="0"/>
              <a:t>4. Koloman je 1202. godine postao hrvatsko-ugarski kralj.   	DA	NE</a:t>
            </a:r>
          </a:p>
          <a:p>
            <a:pPr marL="0" indent="0">
              <a:buNone/>
            </a:pPr>
            <a:r>
              <a:rPr lang="vi-VN" sz="2800" dirty="0"/>
              <a:t>5. Baš</a:t>
            </a:r>
            <a:r>
              <a:rPr lang="hr-HR" sz="2800" dirty="0"/>
              <a:t>ć</a:t>
            </a:r>
            <a:r>
              <a:rPr lang="vi-VN" sz="2800" dirty="0"/>
              <a:t>anska ploča na kojoj je uklesano ime hrvatskog kralja Zvonimira pronađena je na hrvatskom otoku:</a:t>
            </a:r>
          </a:p>
          <a:p>
            <a:pPr marL="0" indent="0">
              <a:buNone/>
            </a:pPr>
            <a:r>
              <a:rPr lang="vi-VN" sz="2800" dirty="0"/>
              <a:t>	a) Rabu		b) Krku		c) Cresu. 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2455AC7-25A1-47D5-6C37-38C246EF9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C74BD6-EDC3-4165-F7C9-E0BDF6E72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544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Ponovimo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6619" y="1419007"/>
            <a:ext cx="7623853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Gdje su nekada davno živjeli Hrvati?</a:t>
            </a:r>
          </a:p>
          <a:p>
            <a:pPr marL="0" indent="0">
              <a:buNone/>
            </a:pPr>
            <a:r>
              <a:rPr lang="hr-HR" sz="2800" dirty="0"/>
              <a:t>Kada su se doselili na prostor današnje Hrvatske?</a:t>
            </a:r>
          </a:p>
          <a:p>
            <a:pPr marL="0" indent="0">
              <a:buNone/>
            </a:pPr>
            <a:r>
              <a:rPr lang="hr-HR" sz="2800" dirty="0"/>
              <a:t>Tko ih je vodio u seobi na jug?</a:t>
            </a:r>
          </a:p>
          <a:p>
            <a:pPr marL="0" indent="0">
              <a:buNone/>
            </a:pPr>
            <a:r>
              <a:rPr lang="hr-HR" sz="2800" dirty="0"/>
              <a:t>Što je Hrvate privuklo da se nasele u današnju domovinu?</a:t>
            </a:r>
          </a:p>
          <a:p>
            <a:pPr marL="0" indent="0">
              <a:buNone/>
            </a:pPr>
            <a:r>
              <a:rPr lang="hr-HR" sz="2800" dirty="0"/>
              <a:t>Što se promijenilo kod Hrvata nakon primanja kršćanstva?</a:t>
            </a:r>
          </a:p>
          <a:p>
            <a:pPr marL="0" indent="0">
              <a:buNone/>
            </a:pPr>
            <a:r>
              <a:rPr lang="hr-HR" sz="2800" dirty="0"/>
              <a:t>Čime su se bavili Hrvati u novoj domovini?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81050E6-BA05-F8CA-E176-1881A34BE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EEF5E59A-91C2-B174-E2ED-0A256067D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8525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DOMAĆA ZADAĆA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15616" y="14915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r-HR" dirty="0"/>
              <a:t>Udžbenik, str. 53., 54. i 55.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AA4AF9-F8B7-C600-0764-146D3D1D56DC}"/>
              </a:ext>
            </a:extLst>
          </p:cNvPr>
          <p:cNvSpPr txBox="1"/>
          <p:nvPr/>
        </p:nvSpPr>
        <p:spPr>
          <a:xfrm>
            <a:off x="980495" y="6398696"/>
            <a:ext cx="72728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hr-HR" altLang="sr-Latn-RS" dirty="0"/>
              <a:t>Osmislile: Josipa Masnić i Kristina Knežević, OŠ Bartula Kašića, Zadar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5AD81184-C74E-BCF8-C1B3-156845DE4C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09EB90F2-9BB3-B3AC-4C41-9BD4242A3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2477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PRVI HRVATSKI VLADARI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AA4726-9649-93C3-A31F-738279632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30B1E1-09DE-1B01-303E-8248AF00E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3188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17240" y="404664"/>
            <a:ext cx="8229600" cy="56494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Početkom 9. stoljeća Hrvati osnivaju dvije kneževine.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79513"/>
            <a:ext cx="5334000" cy="449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kstniOkvir 3"/>
          <p:cNvSpPr txBox="1"/>
          <p:nvPr/>
        </p:nvSpPr>
        <p:spPr>
          <a:xfrm>
            <a:off x="2555776" y="3573016"/>
            <a:ext cx="23762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Kneževina Primorska</a:t>
            </a:r>
          </a:p>
          <a:p>
            <a:r>
              <a:rPr lang="hr-HR" dirty="0"/>
              <a:t>ili </a:t>
            </a:r>
          </a:p>
          <a:p>
            <a:r>
              <a:rPr lang="hr-HR" dirty="0"/>
              <a:t>Primorska Hrvatska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3988513" y="2103489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Posavska Hrvatska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E11A660-91C5-C02E-AC61-681523997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D92CBDB1-6B8D-AC10-1B6E-887B7A574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97748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14400" y="116632"/>
            <a:ext cx="8229600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/>
              <a:t>Nakon doseljenja Hrvati su osnovali dvije kneževine (države kojima vlada knez): </a:t>
            </a:r>
            <a:r>
              <a:rPr lang="hr-HR" sz="2800" dirty="0">
                <a:solidFill>
                  <a:srgbClr val="FF0000"/>
                </a:solidFill>
              </a:rPr>
              <a:t>Posavsku i Primorsku Hrvatsku.</a:t>
            </a:r>
          </a:p>
          <a:p>
            <a:pPr marL="0" indent="0">
              <a:buNone/>
            </a:pPr>
            <a:r>
              <a:rPr lang="hr-HR" sz="2800" dirty="0"/>
              <a:t>Kneževinama je vladao </a:t>
            </a:r>
            <a:r>
              <a:rPr lang="hr-HR" sz="2800" dirty="0">
                <a:solidFill>
                  <a:srgbClr val="FF0000"/>
                </a:solidFill>
              </a:rPr>
              <a:t>knez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r>
              <a:rPr lang="hr-HR" sz="2800" dirty="0"/>
              <a:t>Knez Primorske Hrvatske bio je </a:t>
            </a:r>
            <a:r>
              <a:rPr lang="hr-HR" sz="2800" dirty="0">
                <a:solidFill>
                  <a:srgbClr val="FF0000"/>
                </a:solidFill>
              </a:rPr>
              <a:t>Borna</a:t>
            </a:r>
            <a:r>
              <a:rPr lang="hr-HR" sz="2800" dirty="0"/>
              <a:t> (stolovao je u </a:t>
            </a:r>
            <a:r>
              <a:rPr lang="hr-HR" sz="2800" dirty="0">
                <a:solidFill>
                  <a:srgbClr val="FF0000"/>
                </a:solidFill>
              </a:rPr>
              <a:t>Lici</a:t>
            </a:r>
            <a:r>
              <a:rPr lang="hr-HR" sz="2800" dirty="0"/>
              <a:t>).</a:t>
            </a:r>
          </a:p>
          <a:p>
            <a:pPr marL="0" indent="0">
              <a:buNone/>
            </a:pPr>
            <a:r>
              <a:rPr lang="hr-HR" sz="2800" dirty="0"/>
              <a:t>Kneževina Primorska Hrvatska obuhvaćala je prostor od Istre do Makarske.</a:t>
            </a:r>
          </a:p>
          <a:p>
            <a:pPr marL="0" indent="0">
              <a:buNone/>
            </a:pPr>
            <a:r>
              <a:rPr lang="hr-HR" sz="2800" dirty="0"/>
              <a:t>Knez Panonske ili Posavske Hrvatske bio je knez </a:t>
            </a:r>
            <a:r>
              <a:rPr lang="hr-HR" sz="2800" dirty="0">
                <a:solidFill>
                  <a:srgbClr val="FF0000"/>
                </a:solidFill>
              </a:rPr>
              <a:t>Ljudevit</a:t>
            </a:r>
            <a:r>
              <a:rPr lang="hr-HR" sz="2800" dirty="0"/>
              <a:t>. On je stolovao u </a:t>
            </a:r>
            <a:r>
              <a:rPr lang="hr-HR" sz="2800" dirty="0">
                <a:solidFill>
                  <a:srgbClr val="FF0000"/>
                </a:solidFill>
              </a:rPr>
              <a:t>Sisku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r>
              <a:rPr lang="hr-HR" sz="2800" dirty="0"/>
              <a:t>Panonska ili Posavska Hrvatska prostire se sjeverno od planine Gvozd do rijeke Drave.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F7C99208-3863-1A3B-9988-B2932DC7EA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C0C69D-58BC-3D31-FEF6-55433C4B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4562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84618" y="210211"/>
            <a:ext cx="8229600" cy="57935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/>
              <a:t>Najpoznatiji knez bio je </a:t>
            </a:r>
            <a:r>
              <a:rPr lang="hr-HR" sz="2800" dirty="0">
                <a:solidFill>
                  <a:srgbClr val="FF0000"/>
                </a:solidFill>
              </a:rPr>
              <a:t>knez Trpimir </a:t>
            </a:r>
            <a:r>
              <a:rPr lang="hr-HR" sz="2800" dirty="0"/>
              <a:t>– prvi vladar u obitelji Trpimirovića. </a:t>
            </a:r>
          </a:p>
          <a:p>
            <a:pPr marL="0" indent="0">
              <a:buNone/>
            </a:pPr>
            <a:r>
              <a:rPr lang="hr-HR" sz="2800" dirty="0"/>
              <a:t>Knez Trpimir u 9. stoljeću bio je osnivač </a:t>
            </a:r>
            <a:r>
              <a:rPr lang="hr-HR" sz="2800" dirty="0">
                <a:solidFill>
                  <a:srgbClr val="FF0000"/>
                </a:solidFill>
              </a:rPr>
              <a:t>dinastije </a:t>
            </a:r>
            <a:r>
              <a:rPr lang="hr-HR" sz="2800" dirty="0" err="1">
                <a:solidFill>
                  <a:srgbClr val="FF0000"/>
                </a:solidFill>
              </a:rPr>
              <a:t>Trpimirovića</a:t>
            </a:r>
            <a:r>
              <a:rPr lang="hr-HR" sz="2800" dirty="0">
                <a:solidFill>
                  <a:srgbClr val="FF0000"/>
                </a:solidFill>
              </a:rPr>
              <a:t>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Dinastija </a:t>
            </a:r>
            <a:r>
              <a:rPr lang="hr-HR" sz="2800" dirty="0"/>
              <a:t>– nasljedna vladarska obitelj</a:t>
            </a:r>
          </a:p>
          <a:p>
            <a:pPr marL="0" indent="0">
              <a:buNone/>
            </a:pPr>
            <a:r>
              <a:rPr lang="hr-HR" sz="2800" dirty="0"/>
              <a:t>Nakon njegove smrti polovinom 9. st. njegovi potomci postaju vladari.</a:t>
            </a:r>
          </a:p>
          <a:p>
            <a:pPr marL="0" indent="0">
              <a:buNone/>
            </a:pPr>
            <a:r>
              <a:rPr lang="hr-HR" sz="2800" dirty="0"/>
              <a:t>Uspjeli su osigurati neovisnost hrvatske kneževine. Vladali su do početka 12. st.</a:t>
            </a:r>
          </a:p>
          <a:p>
            <a:pPr marL="0" indent="0">
              <a:buNone/>
            </a:pPr>
            <a:r>
              <a:rPr lang="hr-HR" sz="2800" dirty="0"/>
              <a:t>Trpimir je imao 3 sina, ali ga niti jedan </a:t>
            </a:r>
          </a:p>
          <a:p>
            <a:pPr marL="0" indent="0">
              <a:buNone/>
            </a:pPr>
            <a:r>
              <a:rPr lang="hr-HR" sz="2800" dirty="0"/>
              <a:t>nije naslijedio.</a:t>
            </a:r>
          </a:p>
          <a:p>
            <a:pPr marL="0" indent="0">
              <a:buNone/>
            </a:pPr>
            <a:r>
              <a:rPr lang="hr-HR" sz="2800" dirty="0"/>
              <a:t>Naslijedio ga je </a:t>
            </a:r>
            <a:r>
              <a:rPr lang="hr-HR" sz="2800" dirty="0">
                <a:solidFill>
                  <a:srgbClr val="FF0000"/>
                </a:solidFill>
              </a:rPr>
              <a:t>knez Domagoj.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25144"/>
            <a:ext cx="1496248" cy="2071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67A6AA39-A1D2-9E62-5F35-74E7D46EF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2A9583-6557-1F31-3C79-CAAAA6A145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5544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2602" y="188640"/>
            <a:ext cx="8229600" cy="648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KNEZ/KRALJ Tomislav</a:t>
            </a:r>
          </a:p>
          <a:p>
            <a:pPr marL="0" indent="0">
              <a:buNone/>
            </a:pPr>
            <a:r>
              <a:rPr lang="hr-HR" sz="2800" dirty="0"/>
              <a:t>U 10. st. ojačao je vojsku na kopnu i moru te je ujedinio Posavsku i Primorsku Hrvatsku.</a:t>
            </a:r>
          </a:p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925. godine </a:t>
            </a:r>
            <a:r>
              <a:rPr lang="hr-HR" sz="2800" dirty="0"/>
              <a:t>je okrunjen za hrvatskoga kralja na Duvanjskom polju pa je Hrvatska postala </a:t>
            </a:r>
            <a:r>
              <a:rPr lang="hr-HR" sz="2800" dirty="0">
                <a:solidFill>
                  <a:srgbClr val="FF0000"/>
                </a:solidFill>
              </a:rPr>
              <a:t>kraljevina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r>
              <a:rPr lang="hr-HR" sz="2800" dirty="0"/>
              <a:t>Dobio je crkveno priznanje Svetog Oca (pape).</a:t>
            </a:r>
          </a:p>
          <a:p>
            <a:pPr marL="0" indent="0">
              <a:buNone/>
            </a:pP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928.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godine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 nestaje – proglašen mrtvim u vrijeme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velikih sukoba između Hrvatske katoličke crkve</a:t>
            </a:r>
            <a:r>
              <a:rPr lang="hr-HR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800" dirty="0">
                <a:latin typeface="Calibri" panose="020F0502020204030204" pitchFamily="34" charset="0"/>
                <a:cs typeface="Calibri" panose="020F0502020204030204" pitchFamily="34" charset="0"/>
              </a:rPr>
              <a:t>i Latinske katoličke crkve. Sukobili su se oko toga koja će katolička crkva biti jedina zakonita crkva u Hrvatskoj.</a:t>
            </a:r>
          </a:p>
          <a:p>
            <a:pPr marL="0" indent="0">
              <a:buNone/>
            </a:pPr>
            <a:r>
              <a:rPr lang="hr-HR" sz="2800" dirty="0"/>
              <a:t>Nakon Tomislavove smrti Hrvatska je oslabila i izgubila dio svoga kraljevstva.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6CE4CD48-09FD-9941-1895-0655EF63BC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139289C-D373-5AF6-489A-BC7E3805B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2073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895866" y="260648"/>
            <a:ext cx="8229600" cy="586551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r-HR" sz="2800" dirty="0">
                <a:solidFill>
                  <a:srgbClr val="FF0000"/>
                </a:solidFill>
              </a:rPr>
              <a:t>KRALJ PETAR KREŠIMIR IV.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Vladao je Hrvatskom u 11. stoljeću.</a:t>
            </a:r>
          </a:p>
          <a:p>
            <a:pPr marL="0" indent="0">
              <a:buNone/>
            </a:pPr>
            <a:r>
              <a:rPr lang="hr-HR" sz="2800" dirty="0"/>
              <a:t>Obnovio je hrvatsko kraljevstvo i ponovno ujedinio sve njegove dijelove.</a:t>
            </a:r>
          </a:p>
          <a:p>
            <a:pPr marL="0" indent="0">
              <a:buNone/>
            </a:pPr>
            <a:r>
              <a:rPr lang="hr-HR" sz="2800" dirty="0"/>
              <a:t>Stolovao u </a:t>
            </a:r>
            <a:r>
              <a:rPr lang="hr-HR" sz="2800" dirty="0">
                <a:solidFill>
                  <a:srgbClr val="FF0000"/>
                </a:solidFill>
              </a:rPr>
              <a:t>Biogradu</a:t>
            </a:r>
            <a:r>
              <a:rPr lang="hr-HR" sz="2800" dirty="0"/>
              <a:t>.</a:t>
            </a:r>
          </a:p>
          <a:p>
            <a:pPr marL="0" indent="0">
              <a:buNone/>
            </a:pPr>
            <a:r>
              <a:rPr lang="hr-HR" sz="2800" dirty="0"/>
              <a:t>Nazvao se </a:t>
            </a:r>
            <a:r>
              <a:rPr lang="hr-HR" sz="2800" dirty="0">
                <a:solidFill>
                  <a:srgbClr val="FF0000"/>
                </a:solidFill>
              </a:rPr>
              <a:t>kraljem Hrvatske i Dalmacije</a:t>
            </a:r>
            <a:r>
              <a:rPr lang="hr-HR" sz="2800" dirty="0"/>
              <a:t>, a pod svojom je vlašću imao dio Slavonije i Bosne.</a:t>
            </a:r>
          </a:p>
          <a:p>
            <a:pPr marL="0" indent="0">
              <a:buNone/>
            </a:pPr>
            <a:endParaRPr lang="hr-HR" sz="2800" dirty="0"/>
          </a:p>
          <a:p>
            <a:pPr marL="0" indent="0">
              <a:buNone/>
            </a:pPr>
            <a:r>
              <a:rPr lang="hr-HR" sz="2800" dirty="0"/>
              <a:t>Jadransko more naziva „našim morem”.</a:t>
            </a:r>
          </a:p>
          <a:p>
            <a:pPr marL="0" indent="0">
              <a:buNone/>
            </a:pPr>
            <a:r>
              <a:rPr lang="hr-HR" sz="2800" dirty="0"/>
              <a:t>Potiče izgradnju gradova: Šibenika, Nina, Knina.</a:t>
            </a:r>
          </a:p>
          <a:p>
            <a:pPr marL="0" indent="0">
              <a:buNone/>
            </a:pPr>
            <a:r>
              <a:rPr lang="hr-HR" sz="2800" dirty="0"/>
              <a:t>Šibenik se naziva Krešimirov grad.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F297282-CA0C-932D-D49B-E51E6FAA9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05C888-967E-6A55-347E-0FD5A9BA09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3997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67121" y="260648"/>
            <a:ext cx="8229600" cy="59375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2800" dirty="0"/>
              <a:t>U Zadru je osnovao znameniti benediktinski samostan.</a:t>
            </a:r>
          </a:p>
          <a:p>
            <a:pPr marL="0" indent="0">
              <a:buNone/>
            </a:pPr>
            <a:r>
              <a:rPr lang="hr-HR" sz="2800" dirty="0"/>
              <a:t>Vodila ga je </a:t>
            </a:r>
            <a:r>
              <a:rPr lang="hr-HR" sz="2800" dirty="0">
                <a:solidFill>
                  <a:srgbClr val="FF0000"/>
                </a:solidFill>
              </a:rPr>
              <a:t>opatica Čika </a:t>
            </a:r>
            <a:r>
              <a:rPr lang="hr-HR" sz="2800" dirty="0"/>
              <a:t>koju je Petar Krešimir IV. nazivao sestrom.</a:t>
            </a:r>
          </a:p>
          <a:p>
            <a:pPr marL="0" indent="0">
              <a:buNone/>
            </a:pPr>
            <a:r>
              <a:rPr lang="hr-HR" sz="2800" dirty="0"/>
              <a:t>Naslijedio ga je </a:t>
            </a:r>
            <a:r>
              <a:rPr lang="hr-HR" sz="2800" dirty="0">
                <a:solidFill>
                  <a:srgbClr val="FF0000"/>
                </a:solidFill>
              </a:rPr>
              <a:t>Dmitar Zvonimir.</a:t>
            </a:r>
          </a:p>
          <a:p>
            <a:pPr marL="0" indent="0">
              <a:buNone/>
            </a:pPr>
            <a:endParaRPr lang="hr-HR" sz="2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549538"/>
            <a:ext cx="5694363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>
            <a:extLst>
              <a:ext uri="{FF2B5EF4-FFF2-40B4-BE49-F238E27FC236}">
                <a16:creationId xmlns:a16="http://schemas.microsoft.com/office/drawing/2014/main" id="{7725C6EE-147C-BAD7-8AE7-8BCF8B7C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55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0FF5869-253E-195E-049A-B44DA5FF2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551" y="6449988"/>
            <a:ext cx="809651" cy="40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509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1080</Words>
  <Application>Microsoft Office PowerPoint</Application>
  <PresentationFormat>On-screen Show (4:3)</PresentationFormat>
  <Paragraphs>114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Tema sustava Office</vt:lpstr>
      <vt:lpstr>PowerPoint Presentation</vt:lpstr>
      <vt:lpstr>Ponovimo</vt:lpstr>
      <vt:lpstr>PRVI HRVATSKI VLADARI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BAŠĆANSKA PLOČA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VJEŽBA</vt:lpstr>
      <vt:lpstr>DOMAĆA ZADAĆA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Ponovimo</dc:title>
  <dc:creator>Korisnik</dc:creator>
  <cp:lastModifiedBy>Gordana Ivančić</cp:lastModifiedBy>
  <cp:revision>9</cp:revision>
  <dcterms:created xsi:type="dcterms:W3CDTF">2022-02-19T17:03:38Z</dcterms:created>
  <dcterms:modified xsi:type="dcterms:W3CDTF">2022-05-27T12:15:43Z</dcterms:modified>
</cp:coreProperties>
</file>